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1" r:id="rId1"/>
  </p:sldMasterIdLst>
  <p:sldIdLst>
    <p:sldId id="256" r:id="rId2"/>
    <p:sldId id="283" r:id="rId3"/>
    <p:sldId id="257" r:id="rId4"/>
    <p:sldId id="258" r:id="rId5"/>
    <p:sldId id="279" r:id="rId6"/>
    <p:sldId id="284" r:id="rId7"/>
    <p:sldId id="304" r:id="rId8"/>
    <p:sldId id="305" r:id="rId9"/>
    <p:sldId id="280" r:id="rId10"/>
    <p:sldId id="285" r:id="rId11"/>
    <p:sldId id="286" r:id="rId12"/>
    <p:sldId id="287" r:id="rId13"/>
    <p:sldId id="288" r:id="rId14"/>
    <p:sldId id="282" r:id="rId15"/>
    <p:sldId id="296" r:id="rId16"/>
    <p:sldId id="297" r:id="rId17"/>
    <p:sldId id="298" r:id="rId18"/>
    <p:sldId id="299" r:id="rId19"/>
    <p:sldId id="303" r:id="rId20"/>
    <p:sldId id="259" r:id="rId21"/>
    <p:sldId id="270" r:id="rId22"/>
    <p:sldId id="289" r:id="rId23"/>
    <p:sldId id="260" r:id="rId24"/>
    <p:sldId id="300" r:id="rId25"/>
    <p:sldId id="274" r:id="rId26"/>
    <p:sldId id="302" r:id="rId27"/>
    <p:sldId id="261" r:id="rId28"/>
    <p:sldId id="269" r:id="rId29"/>
    <p:sldId id="301" r:id="rId30"/>
    <p:sldId id="292" r:id="rId31"/>
    <p:sldId id="290" r:id="rId32"/>
    <p:sldId id="291" r:id="rId33"/>
    <p:sldId id="293" r:id="rId34"/>
    <p:sldId id="294" r:id="rId35"/>
    <p:sldId id="262" r:id="rId36"/>
    <p:sldId id="271" r:id="rId37"/>
    <p:sldId id="27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50" d="100"/>
          <a:sy n="150" d="100"/>
        </p:scale>
        <p:origin x="-24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51A0C47-018D-4460-B945-BFF7981B6CA6}" type="datetimeFigureOut">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A6734C-E115-4BC5-9FB0-F9BF6FABFDA0}" type="datetimeFigureOut">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A6734C-E115-4BC5-9FB0-F9BF6FABFDA0}" type="datetimeFigureOut">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6734C-E115-4BC5-9FB0-F9BF6FABFDA0}" type="datetimeFigureOut">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12/2/14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6734C-E115-4BC5-9FB0-F9BF6FABFDA0}" type="datetimeFigureOut">
              <a:rPr lang="en-US" smtClean="0"/>
              <a:t>12/2/14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C4FB-7D33-419B-8833-D1372BFD11C8}"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6734C-E115-4BC5-9FB0-F9BF6FABFDA0}" type="datetimeFigureOut">
              <a:rPr lang="en-US" smtClean="0"/>
              <a:t>12/2/14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A6734C-E115-4BC5-9FB0-F9BF6FABFDA0}" type="datetimeFigureOut">
              <a:rPr lang="en-US" smtClean="0"/>
              <a:t>12/2/14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6734C-E115-4BC5-9FB0-F9BF6FABFDA0}" type="datetimeFigureOut">
              <a:rPr lang="en-US" smtClean="0"/>
              <a:t>12/2/14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A4A6734C-E115-4BC5-9FB0-F9BF6FABFDA0}" type="datetimeFigureOut">
              <a:rPr lang="en-US" smtClean="0"/>
              <a:t>12/2/14</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D739C4FB-7D33-419B-8833-D1372BFD11C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6734C-E115-4BC5-9FB0-F9BF6FABFDA0}" type="datetimeFigureOut">
              <a:rPr lang="en-US" smtClean="0"/>
              <a:t>12/2/14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C4FB-7D33-419B-8833-D1372BFD11C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A4A6734C-E115-4BC5-9FB0-F9BF6FABFDA0}" type="datetimeFigureOut">
              <a:rPr lang="en-US" smtClean="0"/>
              <a:t>12/2/14</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739C4FB-7D33-419B-8833-D1372BFD11C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www.gov.uk/government/uploads/system/uploads/attachment_data/file/157905/consultation-document.pdf" TargetMode="External"/><Relationship Id="rId3" Type="http://schemas.openxmlformats.org/officeDocument/2006/relationships/hyperlink" Target="http://journalistsresource.org/studies/government/criminal-justice/surveillance-cameras-and-crime%23sthash.P5GqrRlp.dpu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Electronic Surveillance in the modern world</a:t>
            </a:r>
            <a:endParaRPr lang="en-US" dirty="0"/>
          </a:p>
        </p:txBody>
      </p:sp>
      <p:sp>
        <p:nvSpPr>
          <p:cNvPr id="3" name="Subtitle 2"/>
          <p:cNvSpPr>
            <a:spLocks noGrp="1"/>
          </p:cNvSpPr>
          <p:nvPr>
            <p:ph type="subTitle" idx="1"/>
          </p:nvPr>
        </p:nvSpPr>
        <p:spPr/>
        <p:txBody>
          <a:bodyPr/>
          <a:lstStyle/>
          <a:p>
            <a:r>
              <a:rPr lang="en-US" dirty="0" smtClean="0"/>
              <a:t>By: Jacob Aylward</a:t>
            </a:r>
            <a:endParaRPr lang="en-US" dirty="0"/>
          </a:p>
        </p:txBody>
      </p:sp>
    </p:spTree>
    <p:extLst>
      <p:ext uri="{BB962C8B-B14F-4D97-AF65-F5344CB8AC3E}">
        <p14:creationId xmlns:p14="http://schemas.microsoft.com/office/powerpoint/2010/main" val="5417275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British </a:t>
            </a:r>
            <a:r>
              <a:rPr lang="en-US" dirty="0"/>
              <a:t>Transport </a:t>
            </a:r>
            <a:r>
              <a:rPr lang="en-US" dirty="0" smtClean="0"/>
              <a:t>Police</a:t>
            </a:r>
            <a:r>
              <a:rPr lang="en-US" dirty="0"/>
              <a:t/>
            </a:r>
            <a:br>
              <a:rPr lang="en-US" dirty="0"/>
            </a:b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749800" y="3381593"/>
            <a:ext cx="3806825" cy="1799788"/>
          </a:xfrm>
        </p:spPr>
      </p:pic>
      <p:sp>
        <p:nvSpPr>
          <p:cNvPr id="4" name="Text Placeholder 3"/>
          <p:cNvSpPr>
            <a:spLocks noGrp="1"/>
          </p:cNvSpPr>
          <p:nvPr>
            <p:ph type="body" sz="half" idx="2"/>
          </p:nvPr>
        </p:nvSpPr>
        <p:spPr/>
        <p:txBody>
          <a:bodyPr>
            <a:normAutofit/>
          </a:bodyPr>
          <a:lstStyle/>
          <a:p>
            <a:r>
              <a:rPr lang="en-US" dirty="0" smtClean="0"/>
              <a:t>A special police force that is tasked with policing railways and light-rail systems in great Britain.</a:t>
            </a:r>
            <a:endParaRPr lang="en-US" dirty="0"/>
          </a:p>
        </p:txBody>
      </p:sp>
    </p:spTree>
    <p:extLst>
      <p:ext uri="{BB962C8B-B14F-4D97-AF65-F5344CB8AC3E}">
        <p14:creationId xmlns:p14="http://schemas.microsoft.com/office/powerpoint/2010/main" val="14708717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Civil </a:t>
            </a:r>
            <a:r>
              <a:rPr lang="en-US" dirty="0"/>
              <a:t>Nuclear </a:t>
            </a:r>
            <a:r>
              <a:rPr lang="en-US" dirty="0" smtClean="0"/>
              <a:t>Constabulary </a:t>
            </a:r>
            <a:r>
              <a:rPr lang="en-US" dirty="0"/>
              <a:t/>
            </a:r>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2657475"/>
            <a:ext cx="2940908" cy="2940908"/>
          </a:xfrm>
        </p:spPr>
      </p:pic>
      <p:sp>
        <p:nvSpPr>
          <p:cNvPr id="4" name="Text Placeholder 3"/>
          <p:cNvSpPr>
            <a:spLocks noGrp="1"/>
          </p:cNvSpPr>
          <p:nvPr>
            <p:ph type="body" sz="half" idx="2"/>
          </p:nvPr>
        </p:nvSpPr>
        <p:spPr/>
        <p:txBody>
          <a:bodyPr>
            <a:normAutofit fontScale="92500" lnSpcReduction="20000"/>
          </a:bodyPr>
          <a:lstStyle/>
          <a:p>
            <a:r>
              <a:rPr lang="en-US" dirty="0" smtClean="0"/>
              <a:t>A special police force responsible for providing law enforcement and security at or within 5 km of any relevant nuclear site and for nuclear materials in transit within the United Kingdom. </a:t>
            </a:r>
            <a:endParaRPr lang="en-US" dirty="0"/>
          </a:p>
        </p:txBody>
      </p:sp>
    </p:spTree>
    <p:extLst>
      <p:ext uri="{BB962C8B-B14F-4D97-AF65-F5344CB8AC3E}">
        <p14:creationId xmlns:p14="http://schemas.microsoft.com/office/powerpoint/2010/main" val="42297660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Ministry </a:t>
            </a:r>
            <a:r>
              <a:rPr lang="en-US" dirty="0"/>
              <a:t>of </a:t>
            </a:r>
            <a:r>
              <a:rPr lang="en-US" dirty="0" err="1"/>
              <a:t>Defence</a:t>
            </a:r>
            <a:r>
              <a:rPr lang="en-US" dirty="0"/>
              <a:t> </a:t>
            </a:r>
            <a:r>
              <a:rPr lang="en-US" dirty="0" smtClean="0"/>
              <a:t>Police</a:t>
            </a:r>
            <a:r>
              <a:rPr lang="en-US" dirty="0"/>
              <a:t/>
            </a:r>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3302" y="2579490"/>
            <a:ext cx="2666356" cy="3324288"/>
          </a:xfrm>
        </p:spPr>
      </p:pic>
      <p:sp>
        <p:nvSpPr>
          <p:cNvPr id="4" name="Text Placeholder 3"/>
          <p:cNvSpPr>
            <a:spLocks noGrp="1"/>
          </p:cNvSpPr>
          <p:nvPr>
            <p:ph type="body" sz="half" idx="2"/>
          </p:nvPr>
        </p:nvSpPr>
        <p:spPr/>
        <p:txBody>
          <a:bodyPr/>
          <a:lstStyle/>
          <a:p>
            <a:r>
              <a:rPr lang="en-US" dirty="0" smtClean="0"/>
              <a:t>A civilian police force which is part of the United Kingdom’s Ministry of </a:t>
            </a:r>
            <a:r>
              <a:rPr lang="en-US" dirty="0" err="1" smtClean="0"/>
              <a:t>Defence</a:t>
            </a:r>
            <a:r>
              <a:rPr lang="en-US" dirty="0" smtClean="0"/>
              <a:t>. </a:t>
            </a:r>
            <a:endParaRPr lang="en-US" dirty="0"/>
          </a:p>
        </p:txBody>
      </p:sp>
    </p:spTree>
    <p:extLst>
      <p:ext uri="{BB962C8B-B14F-4D97-AF65-F5344CB8AC3E}">
        <p14:creationId xmlns:p14="http://schemas.microsoft.com/office/powerpoint/2010/main" val="1234462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Serious </a:t>
            </a:r>
            <a:r>
              <a:rPr lang="en-US" dirty="0" err="1"/>
              <a:t>Organised</a:t>
            </a:r>
            <a:r>
              <a:rPr lang="en-US" dirty="0"/>
              <a:t> Crime </a:t>
            </a:r>
            <a:r>
              <a:rPr lang="en-US" dirty="0" smtClean="0"/>
              <a:t>Agency</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3931656" y="3361012"/>
            <a:ext cx="4624969" cy="2236599"/>
          </a:xfrm>
        </p:spPr>
      </p:pic>
      <p:sp>
        <p:nvSpPr>
          <p:cNvPr id="4" name="Text Placeholder 3"/>
          <p:cNvSpPr>
            <a:spLocks noGrp="1"/>
          </p:cNvSpPr>
          <p:nvPr>
            <p:ph type="body" sz="half" idx="2"/>
          </p:nvPr>
        </p:nvSpPr>
        <p:spPr/>
        <p:txBody>
          <a:bodyPr/>
          <a:lstStyle/>
          <a:p>
            <a:r>
              <a:rPr lang="en-US" dirty="0" smtClean="0"/>
              <a:t>A non-departmental public body of the Government of the United Kingdom which no longer exists. (foreign law)</a:t>
            </a:r>
            <a:endParaRPr lang="en-US" dirty="0"/>
          </a:p>
        </p:txBody>
      </p:sp>
    </p:spTree>
    <p:extLst>
      <p:ext uri="{BB962C8B-B14F-4D97-AF65-F5344CB8AC3E}">
        <p14:creationId xmlns:p14="http://schemas.microsoft.com/office/powerpoint/2010/main" val="6539358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rot="16200000">
            <a:off x="2825566" y="-707205"/>
            <a:ext cx="3515731" cy="7520940"/>
          </a:xfrm>
        </p:spPr>
        <p:txBody>
          <a:bodyPr>
            <a:normAutofit/>
          </a:bodyPr>
          <a:lstStyle/>
          <a:p>
            <a:r>
              <a:rPr lang="en-US" dirty="0" smtClean="0"/>
              <a:t>UK Police Requirements For Digital CCTV Systems</a:t>
            </a:r>
          </a:p>
          <a:p>
            <a:endParaRPr lang="en-US" dirty="0" smtClean="0"/>
          </a:p>
          <a:p>
            <a:r>
              <a:rPr lang="en-US" dirty="0" smtClean="0"/>
              <a:t>Quality: What resolution? What compression? How many pictures per second?</a:t>
            </a:r>
          </a:p>
          <a:p>
            <a:endParaRPr lang="en-US" dirty="0" smtClean="0"/>
          </a:p>
          <a:p>
            <a:r>
              <a:rPr lang="en-US" dirty="0" smtClean="0"/>
              <a:t>Storage: What should you keep? How should you keep it?</a:t>
            </a:r>
          </a:p>
          <a:p>
            <a:endParaRPr lang="en-US" dirty="0" smtClean="0"/>
          </a:p>
          <a:p>
            <a:r>
              <a:rPr lang="en-US" dirty="0" smtClean="0"/>
              <a:t>Export: How much video should the system export and in what format?</a:t>
            </a:r>
          </a:p>
          <a:p>
            <a:endParaRPr lang="en-US" dirty="0" smtClean="0"/>
          </a:p>
          <a:p>
            <a:r>
              <a:rPr lang="en-US" dirty="0" smtClean="0"/>
              <a:t>Playback: Can the pictures be easily viewed?</a:t>
            </a:r>
          </a:p>
        </p:txBody>
      </p:sp>
      <p:pic>
        <p:nvPicPr>
          <p:cNvPr id="4" name="Picture 3" descr="Screen Shot 2014-11-28 at 2.2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2" y="0"/>
            <a:ext cx="2730500" cy="1295400"/>
          </a:xfrm>
          <a:prstGeom prst="rect">
            <a:avLst/>
          </a:prstGeom>
        </p:spPr>
      </p:pic>
    </p:spTree>
    <p:extLst>
      <p:ext uri="{BB962C8B-B14F-4D97-AF65-F5344CB8AC3E}">
        <p14:creationId xmlns:p14="http://schemas.microsoft.com/office/powerpoint/2010/main" val="13309446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1333500"/>
            <a:ext cx="7520940" cy="3346977"/>
          </a:xfrm>
        </p:spPr>
        <p:txBody>
          <a:bodyPr/>
          <a:lstStyle/>
          <a:p>
            <a:r>
              <a:rPr lang="en-US" dirty="0"/>
              <a:t>Quality: What resolution? What compression? How many pictures per second</a:t>
            </a:r>
            <a:r>
              <a:rPr lang="en-US" dirty="0" smtClean="0"/>
              <a:t>?</a:t>
            </a:r>
          </a:p>
          <a:p>
            <a:pPr>
              <a:buFont typeface="+mj-lt"/>
              <a:buAutoNum type="arabicPeriod"/>
            </a:pPr>
            <a:r>
              <a:rPr lang="en-US" dirty="0" smtClean="0"/>
              <a:t>Specify your requirement – decide what you want to see and where, and select a system that will do it.</a:t>
            </a:r>
          </a:p>
          <a:p>
            <a:pPr>
              <a:buFont typeface="+mj-lt"/>
              <a:buAutoNum type="arabicPeriod"/>
            </a:pPr>
            <a:r>
              <a:rPr lang="en-US" dirty="0" smtClean="0"/>
              <a:t>View the recorded pictures or print out, not the live screen, to assess the system performance. </a:t>
            </a:r>
          </a:p>
          <a:p>
            <a:pPr>
              <a:buFont typeface="+mj-lt"/>
              <a:buAutoNum type="arabicPeriod"/>
            </a:pPr>
            <a:r>
              <a:rPr lang="en-US" dirty="0" smtClean="0"/>
              <a:t>The system clock should be set correctly and maintained (taking account of GMT and BST).</a:t>
            </a:r>
          </a:p>
          <a:p>
            <a:pPr>
              <a:buFont typeface="+mj-lt"/>
              <a:buAutoNum type="arabicPeriod"/>
            </a:pPr>
            <a:r>
              <a:rPr lang="en-US" dirty="0" smtClean="0"/>
              <a:t>Picture quality should not be reduced to fit the available storage capacity of the system.</a:t>
            </a:r>
          </a:p>
          <a:p>
            <a:pPr>
              <a:buFont typeface="+mj-lt"/>
              <a:buAutoNum type="arabicPeriod"/>
            </a:pPr>
            <a:r>
              <a:rPr lang="en-US" dirty="0" smtClean="0"/>
              <a:t>Regular maintenance should be conducted on all aspects of the system.</a:t>
            </a:r>
            <a:endParaRPr lang="en-US" dirty="0"/>
          </a:p>
          <a:p>
            <a:endParaRPr lang="en-US" dirty="0"/>
          </a:p>
        </p:txBody>
      </p:sp>
      <p:pic>
        <p:nvPicPr>
          <p:cNvPr id="4" name="Picture 3" descr="Screen Shot 2014-11-29 at 11.37.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 y="0"/>
            <a:ext cx="1320800" cy="1333500"/>
          </a:xfrm>
          <a:prstGeom prst="rect">
            <a:avLst/>
          </a:prstGeom>
        </p:spPr>
      </p:pic>
    </p:spTree>
    <p:extLst>
      <p:ext uri="{BB962C8B-B14F-4D97-AF65-F5344CB8AC3E}">
        <p14:creationId xmlns:p14="http://schemas.microsoft.com/office/powerpoint/2010/main" val="28909139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1333500"/>
            <a:ext cx="7520940" cy="3346977"/>
          </a:xfrm>
        </p:spPr>
        <p:txBody>
          <a:bodyPr/>
          <a:lstStyle/>
          <a:p>
            <a:r>
              <a:rPr lang="en-US" dirty="0"/>
              <a:t>Storage: What should you keep? How should you keep it</a:t>
            </a:r>
            <a:r>
              <a:rPr lang="en-US" dirty="0" smtClean="0"/>
              <a:t>?</a:t>
            </a:r>
          </a:p>
          <a:p>
            <a:pPr>
              <a:buAutoNum type="arabicPeriod" startAt="6"/>
            </a:pPr>
            <a:r>
              <a:rPr lang="en-US" dirty="0" smtClean="0"/>
              <a:t>The system should be operated and recorded pictures retained in a secure environment.</a:t>
            </a:r>
          </a:p>
          <a:p>
            <a:pPr>
              <a:buAutoNum type="arabicPeriod" startAt="6"/>
            </a:pPr>
            <a:r>
              <a:rPr lang="en-US" dirty="0" smtClean="0"/>
              <a:t>Electronic access controls, such as passwords or encryption, should not prevent authorized access to the system or recordings.</a:t>
            </a:r>
          </a:p>
          <a:p>
            <a:pPr>
              <a:buAutoNum type="arabicPeriod" startAt="6"/>
            </a:pPr>
            <a:r>
              <a:rPr lang="en-US" dirty="0" smtClean="0"/>
              <a:t>The system should have sufficient storage capacity for 31 days good quality pictures.</a:t>
            </a:r>
          </a:p>
          <a:p>
            <a:pPr>
              <a:buAutoNum type="arabicPeriod" startAt="6"/>
            </a:pPr>
            <a:r>
              <a:rPr lang="en-US" dirty="0" smtClean="0"/>
              <a:t>The system should be capable of securing relevant pictures for review or export at a later date.</a:t>
            </a:r>
            <a:endParaRPr lang="en-US" dirty="0"/>
          </a:p>
          <a:p>
            <a:endParaRPr lang="en-US" dirty="0"/>
          </a:p>
        </p:txBody>
      </p:sp>
      <p:pic>
        <p:nvPicPr>
          <p:cNvPr id="4" name="Picture 3" descr="Screen Shot 2014-11-29 at 11.37.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 y="0"/>
            <a:ext cx="1320800" cy="1333500"/>
          </a:xfrm>
          <a:prstGeom prst="rect">
            <a:avLst/>
          </a:prstGeom>
        </p:spPr>
      </p:pic>
    </p:spTree>
    <p:extLst>
      <p:ext uri="{BB962C8B-B14F-4D97-AF65-F5344CB8AC3E}">
        <p14:creationId xmlns:p14="http://schemas.microsoft.com/office/powerpoint/2010/main" val="3535832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1333500"/>
            <a:ext cx="7520940" cy="3346977"/>
          </a:xfrm>
        </p:spPr>
        <p:txBody>
          <a:bodyPr>
            <a:normAutofit fontScale="92500" lnSpcReduction="10000"/>
          </a:bodyPr>
          <a:lstStyle/>
          <a:p>
            <a:r>
              <a:rPr lang="en-US" dirty="0"/>
              <a:t>Export: How much video should the system export and in what format</a:t>
            </a:r>
            <a:r>
              <a:rPr lang="en-US" dirty="0" smtClean="0"/>
              <a:t>?</a:t>
            </a:r>
          </a:p>
          <a:p>
            <a:pPr marL="0" indent="0"/>
            <a:r>
              <a:rPr lang="en-US" dirty="0" smtClean="0"/>
              <a:t>10. A system operator should be available who is able to replay and export      recordings.</a:t>
            </a:r>
          </a:p>
          <a:p>
            <a:pPr marL="0" indent="0"/>
            <a:r>
              <a:rPr lang="en-US" dirty="0" smtClean="0"/>
              <a:t>11. A simple system operator’s manual should be available locally to assist with replay and export.</a:t>
            </a:r>
          </a:p>
          <a:p>
            <a:pPr marL="0" indent="0"/>
            <a:r>
              <a:rPr lang="en-US" dirty="0" smtClean="0"/>
              <a:t>12. The operator should know the retention period of the system and export time for various amounts of data.</a:t>
            </a:r>
          </a:p>
          <a:p>
            <a:pPr marL="0" indent="0"/>
            <a:r>
              <a:rPr lang="en-US" dirty="0" smtClean="0"/>
              <a:t>13. The system should be able to quickly export video and stills to a removable storage-medium, with time and date integral to the relevant picture.</a:t>
            </a:r>
          </a:p>
          <a:p>
            <a:pPr marL="0" indent="0"/>
            <a:r>
              <a:rPr lang="en-US" dirty="0" smtClean="0"/>
              <a:t>14. Export should include any software needed to view or replay the pictures.</a:t>
            </a:r>
          </a:p>
          <a:p>
            <a:pPr marL="0" indent="0"/>
            <a:r>
              <a:rPr lang="en-US" dirty="0" smtClean="0"/>
              <a:t>15. The system should have an export method proportionate to the storage capacity.</a:t>
            </a:r>
          </a:p>
          <a:p>
            <a:pPr marL="0" indent="0"/>
            <a:r>
              <a:rPr lang="en-US" dirty="0" smtClean="0"/>
              <a:t>16. Pictures should be exported in the native file format at the same quality that they were stored on the system.</a:t>
            </a:r>
          </a:p>
          <a:p>
            <a:pPr marL="0" indent="0"/>
            <a:endParaRPr lang="en-US" dirty="0" smtClean="0"/>
          </a:p>
          <a:p>
            <a:pPr>
              <a:buAutoNum type="arabicPeriod" startAt="10"/>
            </a:pPr>
            <a:endParaRPr lang="en-US" dirty="0"/>
          </a:p>
        </p:txBody>
      </p:sp>
      <p:pic>
        <p:nvPicPr>
          <p:cNvPr id="4" name="Picture 3" descr="Screen Shot 2014-11-29 at 11.37.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 y="0"/>
            <a:ext cx="1320800" cy="1333500"/>
          </a:xfrm>
          <a:prstGeom prst="rect">
            <a:avLst/>
          </a:prstGeom>
        </p:spPr>
      </p:pic>
    </p:spTree>
    <p:extLst>
      <p:ext uri="{BB962C8B-B14F-4D97-AF65-F5344CB8AC3E}">
        <p14:creationId xmlns:p14="http://schemas.microsoft.com/office/powerpoint/2010/main" val="3535832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1333500"/>
            <a:ext cx="7520940" cy="3346977"/>
          </a:xfrm>
        </p:spPr>
        <p:txBody>
          <a:bodyPr>
            <a:normAutofit fontScale="92500"/>
          </a:bodyPr>
          <a:lstStyle/>
          <a:p>
            <a:r>
              <a:rPr lang="en-US" dirty="0"/>
              <a:t>Playback: Can the pictures be easily viewed?</a:t>
            </a:r>
          </a:p>
          <a:p>
            <a:pPr marL="0" indent="0"/>
            <a:r>
              <a:rPr lang="en-US" dirty="0" smtClean="0"/>
              <a:t>17. The playback software should:</a:t>
            </a:r>
          </a:p>
          <a:p>
            <a:pPr>
              <a:buFont typeface="Arial"/>
              <a:buChar char="•"/>
            </a:pPr>
            <a:r>
              <a:rPr lang="en-US" dirty="0" smtClean="0"/>
              <a:t>Have variable speed control including frame by frame, forward and reverse viewing;</a:t>
            </a:r>
          </a:p>
          <a:p>
            <a:pPr>
              <a:buFont typeface="Arial"/>
              <a:buChar char="•"/>
            </a:pPr>
            <a:r>
              <a:rPr lang="en-US" dirty="0" smtClean="0"/>
              <a:t>Display single and multiple cameras and maintain aspect ratio i.e. the same relative height and width;</a:t>
            </a:r>
          </a:p>
          <a:p>
            <a:pPr>
              <a:buFont typeface="Arial"/>
              <a:buChar char="•"/>
            </a:pPr>
            <a:r>
              <a:rPr lang="en-US" dirty="0" smtClean="0"/>
              <a:t>Display a single camera at full resolution;</a:t>
            </a:r>
          </a:p>
          <a:p>
            <a:pPr>
              <a:buFont typeface="Arial"/>
              <a:buChar char="•"/>
            </a:pPr>
            <a:r>
              <a:rPr lang="en-US" dirty="0" smtClean="0"/>
              <a:t>Permit the recording from each camera to be searched by time and date;</a:t>
            </a:r>
          </a:p>
          <a:p>
            <a:pPr>
              <a:buFont typeface="Arial"/>
              <a:buChar char="•"/>
            </a:pPr>
            <a:r>
              <a:rPr lang="en-US" dirty="0" smtClean="0"/>
              <a:t>Allow printing and/or saving (e.g. bitmap) of pictures with time and date.</a:t>
            </a:r>
          </a:p>
          <a:p>
            <a:pPr marL="0" indent="0"/>
            <a:r>
              <a:rPr lang="en-US" dirty="0" smtClean="0"/>
              <a:t>18. The time and date associated with each picture should be legible.</a:t>
            </a:r>
          </a:p>
          <a:p>
            <a:pPr marL="0" indent="0"/>
            <a:r>
              <a:rPr lang="en-US" dirty="0" smtClean="0"/>
              <a:t>19. Once exported to removable media it should be possible to replay the files immediately.</a:t>
            </a:r>
            <a:endParaRPr lang="en-US" dirty="0"/>
          </a:p>
        </p:txBody>
      </p:sp>
      <p:pic>
        <p:nvPicPr>
          <p:cNvPr id="4" name="Picture 3" descr="Screen Shot 2014-11-29 at 11.37.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 y="0"/>
            <a:ext cx="1320800" cy="1333500"/>
          </a:xfrm>
          <a:prstGeom prst="rect">
            <a:avLst/>
          </a:prstGeom>
        </p:spPr>
      </p:pic>
    </p:spTree>
    <p:extLst>
      <p:ext uri="{BB962C8B-B14F-4D97-AF65-F5344CB8AC3E}">
        <p14:creationId xmlns:p14="http://schemas.microsoft.com/office/powerpoint/2010/main" val="3535832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NDNAD</a:t>
            </a:r>
            <a:endParaRPr lang="en-US" dirty="0"/>
          </a:p>
        </p:txBody>
      </p:sp>
      <p:sp>
        <p:nvSpPr>
          <p:cNvPr id="3" name="Content Placeholder 2"/>
          <p:cNvSpPr>
            <a:spLocks noGrp="1"/>
          </p:cNvSpPr>
          <p:nvPr>
            <p:ph idx="1"/>
          </p:nvPr>
        </p:nvSpPr>
        <p:spPr/>
        <p:txBody>
          <a:bodyPr/>
          <a:lstStyle/>
          <a:p>
            <a:r>
              <a:rPr lang="en-US" dirty="0" smtClean="0"/>
              <a:t>National DNA Database- set up in 1995, contains the profiles of over 6 million people. </a:t>
            </a:r>
          </a:p>
          <a:p>
            <a:pPr>
              <a:buFont typeface="Arial"/>
              <a:buChar char="•"/>
            </a:pPr>
            <a:r>
              <a:rPr lang="en-US" dirty="0" smtClean="0"/>
              <a:t>Officially known as the UK National Criminal Intelligence DNA Database.</a:t>
            </a:r>
            <a:endParaRPr lang="en-US" dirty="0"/>
          </a:p>
        </p:txBody>
      </p:sp>
    </p:spTree>
    <p:extLst>
      <p:ext uri="{BB962C8B-B14F-4D97-AF65-F5344CB8AC3E}">
        <p14:creationId xmlns:p14="http://schemas.microsoft.com/office/powerpoint/2010/main" val="228216233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ctronic Surveillance in the Modern 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9648098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Streets</a:t>
            </a:r>
            <a:endParaRPr lang="en-US" dirty="0"/>
          </a:p>
        </p:txBody>
      </p:sp>
      <p:sp>
        <p:nvSpPr>
          <p:cNvPr id="3" name="Text Placeholder 2"/>
          <p:cNvSpPr>
            <a:spLocks noGrp="1"/>
          </p:cNvSpPr>
          <p:nvPr>
            <p:ph type="body" idx="1"/>
          </p:nvPr>
        </p:nvSpPr>
        <p:spPr/>
        <p:txBody>
          <a:bodyPr/>
          <a:lstStyle/>
          <a:p>
            <a:r>
              <a:rPr lang="en-US" dirty="0" smtClean="0"/>
              <a:t>Of  Britain</a:t>
            </a:r>
            <a:endParaRPr lang="en-US" dirty="0"/>
          </a:p>
        </p:txBody>
      </p:sp>
    </p:spTree>
    <p:extLst>
      <p:ext uri="{BB962C8B-B14F-4D97-AF65-F5344CB8AC3E}">
        <p14:creationId xmlns:p14="http://schemas.microsoft.com/office/powerpoint/2010/main" val="38590514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Police Force</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r>
              <a:rPr lang="en-US" dirty="0" smtClean="0"/>
              <a:t>British Police officers use automated facial recognition software/technology called </a:t>
            </a:r>
            <a:r>
              <a:rPr lang="en-US" dirty="0" err="1" smtClean="0"/>
              <a:t>NeoFace</a:t>
            </a:r>
            <a:r>
              <a:rPr lang="en-US" dirty="0" smtClean="0"/>
              <a:t> by NEC. </a:t>
            </a:r>
            <a:r>
              <a:rPr lang="en-US" dirty="0" err="1" smtClean="0"/>
              <a:t>NeoFace</a:t>
            </a:r>
            <a:r>
              <a:rPr lang="en-US" dirty="0" smtClean="0"/>
              <a:t> is capable of matching faces from previously recorded videos stored in a database of files within seconds. The NEC goes through each image individually, encoding them into specifically tagged and formatted files. These images store biometric data such as the </a:t>
            </a:r>
            <a:r>
              <a:rPr lang="en-US" dirty="0" smtClean="0">
                <a:solidFill>
                  <a:srgbClr val="FF0000"/>
                </a:solidFill>
              </a:rPr>
              <a:t>distance between the eyes, length of nose, skin tone, ears</a:t>
            </a:r>
            <a:r>
              <a:rPr lang="en-US" dirty="0" smtClean="0"/>
              <a:t> </a:t>
            </a:r>
            <a:r>
              <a:rPr lang="en-US" dirty="0" err="1" smtClean="0"/>
              <a:t>ect</a:t>
            </a:r>
            <a:r>
              <a:rPr lang="en-US" dirty="0" smtClean="0"/>
              <a:t>. Many photos are first run through a criminal database pre-encoded and tagged by law enforcement agencies. </a:t>
            </a:r>
          </a:p>
          <a:p>
            <a:r>
              <a:rPr lang="en-US" dirty="0" smtClean="0"/>
              <a:t>The FBI uses Next-Generation Identification (NGI) system</a:t>
            </a:r>
          </a:p>
          <a:p>
            <a:endParaRPr lang="en-US" dirty="0"/>
          </a:p>
          <a:p>
            <a:r>
              <a:rPr lang="en-US" sz="1050" dirty="0">
                <a:solidFill>
                  <a:srgbClr val="FF0000"/>
                </a:solidFill>
              </a:rPr>
              <a:t>Page 343 How Do Organizations Use Data Mining Applications</a:t>
            </a:r>
          </a:p>
          <a:p>
            <a:r>
              <a:rPr lang="en-US" sz="1050" dirty="0">
                <a:solidFill>
                  <a:srgbClr val="FF0000"/>
                </a:solidFill>
              </a:rPr>
              <a:t>Data mining is the application of statistical techniques to find patterns and relationships among data for classification and prediction. </a:t>
            </a:r>
          </a:p>
          <a:p>
            <a:endParaRPr lang="en-US" dirty="0"/>
          </a:p>
        </p:txBody>
      </p:sp>
    </p:spTree>
    <p:extLst>
      <p:ext uri="{BB962C8B-B14F-4D97-AF65-F5344CB8AC3E}">
        <p14:creationId xmlns:p14="http://schemas.microsoft.com/office/powerpoint/2010/main" val="13832418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Streets</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fontScale="92500" lnSpcReduction="20000"/>
          </a:bodyPr>
          <a:lstStyle/>
          <a:p>
            <a:pPr>
              <a:buFont typeface="Arial"/>
              <a:buChar char="•"/>
            </a:pPr>
            <a:r>
              <a:rPr lang="en-US" dirty="0" smtClean="0"/>
              <a:t>As of 2013 the United Kingdoms, Population was estimated 64.1 million</a:t>
            </a:r>
          </a:p>
          <a:p>
            <a:pPr>
              <a:buFont typeface="Arial"/>
              <a:buChar char="•"/>
            </a:pPr>
            <a:r>
              <a:rPr lang="en-US" dirty="0" smtClean="0"/>
              <a:t>With 6.4 million CCTV cameras, there is 1 CCTV camera to every 10 people in Britain</a:t>
            </a:r>
          </a:p>
          <a:p>
            <a:pPr>
              <a:buFont typeface="Arial"/>
              <a:buChar char="•"/>
            </a:pPr>
            <a:r>
              <a:rPr lang="en-US" dirty="0" smtClean="0"/>
              <a:t>246,988 miles of road in Britain, that</a:t>
            </a:r>
            <a:r>
              <a:rPr lang="fr-FR" dirty="0" smtClean="0"/>
              <a:t>’</a:t>
            </a:r>
            <a:r>
              <a:rPr lang="en-US" dirty="0" smtClean="0"/>
              <a:t>s 260 CCTV cameras per mile. </a:t>
            </a:r>
            <a:endParaRPr lang="en-US" dirty="0"/>
          </a:p>
          <a:p>
            <a:pPr>
              <a:buFont typeface="Arial"/>
              <a:buChar char="•"/>
            </a:pPr>
            <a:r>
              <a:rPr lang="en-US" dirty="0" err="1" smtClean="0"/>
              <a:t>NeoFace</a:t>
            </a:r>
            <a:r>
              <a:rPr lang="en-US" dirty="0" smtClean="0"/>
              <a:t> is used to compare someone’s image against databases within seconds.</a:t>
            </a:r>
          </a:p>
          <a:p>
            <a:pPr>
              <a:buFont typeface="Arial"/>
              <a:buChar char="•"/>
            </a:pPr>
            <a:r>
              <a:rPr lang="en-US" dirty="0" smtClean="0"/>
              <a:t>26 Million images every day * Information can be stored for 31 days = 806 Million images</a:t>
            </a:r>
          </a:p>
          <a:p>
            <a:pPr>
              <a:buFont typeface="Arial"/>
              <a:buChar char="•"/>
            </a:pPr>
            <a:r>
              <a:rPr lang="en-US" dirty="0" smtClean="0"/>
              <a:t>96 terabytes of images each month</a:t>
            </a:r>
            <a:endParaRPr lang="en-US" dirty="0"/>
          </a:p>
          <a:p>
            <a:endParaRPr lang="en-US" dirty="0"/>
          </a:p>
          <a:p>
            <a:r>
              <a:rPr lang="en-US" dirty="0" smtClean="0"/>
              <a:t>- How </a:t>
            </a:r>
            <a:r>
              <a:rPr lang="en-US" dirty="0"/>
              <a:t>can they monitor all this bloody </a:t>
            </a:r>
            <a:r>
              <a:rPr lang="en-US" dirty="0" smtClean="0"/>
              <a:t>information?</a:t>
            </a:r>
            <a:endParaRPr lang="en-US" dirty="0"/>
          </a:p>
          <a:p>
            <a:r>
              <a:rPr lang="en-US" dirty="0" smtClean="0"/>
              <a:t>- Has </a:t>
            </a:r>
            <a:r>
              <a:rPr lang="en-US" dirty="0"/>
              <a:t>crime rates in the streets gone down? </a:t>
            </a:r>
            <a:endParaRPr lang="en-US" dirty="0" smtClean="0"/>
          </a:p>
          <a:p>
            <a:r>
              <a:rPr lang="en-US" dirty="0" smtClean="0"/>
              <a:t>-</a:t>
            </a:r>
            <a:r>
              <a:rPr lang="en-US" dirty="0"/>
              <a:t> </a:t>
            </a:r>
            <a:r>
              <a:rPr lang="en-US" dirty="0" smtClean="0"/>
              <a:t>How </a:t>
            </a:r>
            <a:r>
              <a:rPr lang="en-US" dirty="0"/>
              <a:t>is the system </a:t>
            </a:r>
            <a:r>
              <a:rPr lang="en-US" dirty="0" smtClean="0"/>
              <a:t>maintained?</a:t>
            </a:r>
            <a:endParaRPr lang="en-US" dirty="0"/>
          </a:p>
          <a:p>
            <a:r>
              <a:rPr lang="en-US" dirty="0" smtClean="0"/>
              <a:t>- How </a:t>
            </a:r>
            <a:r>
              <a:rPr lang="en-US" dirty="0"/>
              <a:t>much money has been poured into these </a:t>
            </a:r>
            <a:r>
              <a:rPr lang="en-US" dirty="0" smtClean="0"/>
              <a:t>systems?</a:t>
            </a:r>
            <a:endParaRPr lang="en-US" dirty="0"/>
          </a:p>
        </p:txBody>
      </p:sp>
    </p:spTree>
    <p:extLst>
      <p:ext uri="{BB962C8B-B14F-4D97-AF65-F5344CB8AC3E}">
        <p14:creationId xmlns:p14="http://schemas.microsoft.com/office/powerpoint/2010/main" val="21442652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airports</a:t>
            </a:r>
            <a:endParaRPr lang="en-US" dirty="0"/>
          </a:p>
        </p:txBody>
      </p:sp>
      <p:sp>
        <p:nvSpPr>
          <p:cNvPr id="3" name="Text Placeholder 2"/>
          <p:cNvSpPr>
            <a:spLocks noGrp="1"/>
          </p:cNvSpPr>
          <p:nvPr>
            <p:ph type="body" idx="1"/>
          </p:nvPr>
        </p:nvSpPr>
        <p:spPr/>
        <p:txBody>
          <a:bodyPr/>
          <a:lstStyle/>
          <a:p>
            <a:r>
              <a:rPr lang="en-US" dirty="0" smtClean="0"/>
              <a:t>Of Great Britain</a:t>
            </a:r>
            <a:endParaRPr lang="en-US" dirty="0"/>
          </a:p>
        </p:txBody>
      </p:sp>
    </p:spTree>
    <p:extLst>
      <p:ext uri="{BB962C8B-B14F-4D97-AF65-F5344CB8AC3E}">
        <p14:creationId xmlns:p14="http://schemas.microsoft.com/office/powerpoint/2010/main" val="38590514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Airports in England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82988794"/>
              </p:ext>
            </p:extLst>
          </p:nvPr>
        </p:nvGraphicFramePr>
        <p:xfrm>
          <a:off x="822325" y="1100138"/>
          <a:ext cx="7521575" cy="3606800"/>
        </p:xfrm>
        <a:graphic>
          <a:graphicData uri="http://schemas.openxmlformats.org/drawingml/2006/table">
            <a:tbl>
              <a:tblPr firstRow="1" bandRow="1">
                <a:tableStyleId>{5C22544A-7EE6-4342-B048-85BDC9FD1C3A}</a:tableStyleId>
              </a:tblPr>
              <a:tblGrid>
                <a:gridCol w="2296890"/>
                <a:gridCol w="711740"/>
                <a:gridCol w="1504315"/>
                <a:gridCol w="1504315"/>
                <a:gridCol w="1504315"/>
              </a:tblGrid>
              <a:tr h="370840">
                <a:tc>
                  <a:txBody>
                    <a:bodyPr/>
                    <a:lstStyle/>
                    <a:p>
                      <a:r>
                        <a:rPr lang="en-US" dirty="0" smtClean="0"/>
                        <a:t>East Midlands </a:t>
                      </a:r>
                    </a:p>
                  </a:txBody>
                  <a:tcPr/>
                </a:tc>
                <a:tc>
                  <a:txBody>
                    <a:bodyPr/>
                    <a:lstStyle/>
                    <a:p>
                      <a:r>
                        <a:rPr lang="en-US" dirty="0" smtClean="0"/>
                        <a:t>24</a:t>
                      </a:r>
                      <a:endParaRPr lang="en-US" dirty="0"/>
                    </a:p>
                  </a:txBody>
                  <a:tcPr/>
                </a:tc>
                <a:tc>
                  <a:txBody>
                    <a:bodyPr/>
                    <a:lstStyle/>
                    <a:p>
                      <a:r>
                        <a:rPr lang="en-US" dirty="0" smtClean="0"/>
                        <a:t>5 Private</a:t>
                      </a:r>
                      <a:endParaRPr lang="en-US" dirty="0"/>
                    </a:p>
                  </a:txBody>
                  <a:tcPr/>
                </a:tc>
                <a:tc>
                  <a:txBody>
                    <a:bodyPr/>
                    <a:lstStyle/>
                    <a:p>
                      <a:r>
                        <a:rPr lang="en-US" dirty="0" smtClean="0"/>
                        <a:t>12 Public</a:t>
                      </a:r>
                      <a:endParaRPr lang="en-US" dirty="0"/>
                    </a:p>
                  </a:txBody>
                  <a:tcPr/>
                </a:tc>
                <a:tc>
                  <a:txBody>
                    <a:bodyPr/>
                    <a:lstStyle/>
                    <a:p>
                      <a:r>
                        <a:rPr lang="en-US" dirty="0" smtClean="0"/>
                        <a:t>7 Military</a:t>
                      </a:r>
                      <a:endParaRPr lang="en-US" dirty="0"/>
                    </a:p>
                  </a:txBody>
                  <a:tcPr/>
                </a:tc>
              </a:tr>
              <a:tr h="370840">
                <a:tc>
                  <a:txBody>
                    <a:bodyPr/>
                    <a:lstStyle/>
                    <a:p>
                      <a:r>
                        <a:rPr lang="en-US" dirty="0" smtClean="0"/>
                        <a:t>East of England</a:t>
                      </a:r>
                    </a:p>
                  </a:txBody>
                  <a:tcPr/>
                </a:tc>
                <a:tc>
                  <a:txBody>
                    <a:bodyPr/>
                    <a:lstStyle/>
                    <a:p>
                      <a:r>
                        <a:rPr lang="en-US" dirty="0" smtClean="0"/>
                        <a:t>37</a:t>
                      </a:r>
                      <a:endParaRPr lang="en-US" dirty="0"/>
                    </a:p>
                  </a:txBody>
                  <a:tcPr/>
                </a:tc>
                <a:tc>
                  <a:txBody>
                    <a:bodyPr/>
                    <a:lstStyle/>
                    <a:p>
                      <a:r>
                        <a:rPr lang="en-US" dirty="0" smtClean="0"/>
                        <a:t>11 Private</a:t>
                      </a:r>
                      <a:endParaRPr lang="en-US" dirty="0"/>
                    </a:p>
                  </a:txBody>
                  <a:tcPr/>
                </a:tc>
                <a:tc>
                  <a:txBody>
                    <a:bodyPr/>
                    <a:lstStyle/>
                    <a:p>
                      <a:r>
                        <a:rPr lang="en-US" dirty="0" smtClean="0"/>
                        <a:t>18 Public</a:t>
                      </a:r>
                      <a:endParaRPr lang="en-US" dirty="0"/>
                    </a:p>
                  </a:txBody>
                  <a:tcPr/>
                </a:tc>
                <a:tc>
                  <a:txBody>
                    <a:bodyPr/>
                    <a:lstStyle/>
                    <a:p>
                      <a:r>
                        <a:rPr lang="en-US" dirty="0" smtClean="0"/>
                        <a:t>9 Military</a:t>
                      </a:r>
                      <a:endParaRPr lang="en-US" dirty="0"/>
                    </a:p>
                  </a:txBody>
                  <a:tcPr/>
                </a:tc>
              </a:tr>
              <a:tr h="370840">
                <a:tc>
                  <a:txBody>
                    <a:bodyPr/>
                    <a:lstStyle/>
                    <a:p>
                      <a:r>
                        <a:rPr lang="en-US" dirty="0" smtClean="0"/>
                        <a:t>Greater London  </a:t>
                      </a:r>
                    </a:p>
                  </a:txBody>
                  <a:tcPr/>
                </a:tc>
                <a:tc>
                  <a:txBody>
                    <a:bodyPr/>
                    <a:lstStyle/>
                    <a:p>
                      <a:r>
                        <a:rPr lang="en-US" dirty="0" smtClean="0"/>
                        <a:t>5</a:t>
                      </a:r>
                      <a:endParaRPr lang="en-US" dirty="0"/>
                    </a:p>
                  </a:txBody>
                  <a:tcPr/>
                </a:tc>
                <a:tc>
                  <a:txBody>
                    <a:bodyPr/>
                    <a:lstStyle/>
                    <a:p>
                      <a:r>
                        <a:rPr lang="en-US" dirty="0" smtClean="0"/>
                        <a:t>1 Private</a:t>
                      </a:r>
                      <a:endParaRPr lang="en-US" dirty="0"/>
                    </a:p>
                  </a:txBody>
                  <a:tcPr/>
                </a:tc>
                <a:tc>
                  <a:txBody>
                    <a:bodyPr/>
                    <a:lstStyle/>
                    <a:p>
                      <a:r>
                        <a:rPr lang="en-US" dirty="0" smtClean="0"/>
                        <a:t>3 Public</a:t>
                      </a:r>
                      <a:endParaRPr lang="en-US" dirty="0"/>
                    </a:p>
                  </a:txBody>
                  <a:tcPr/>
                </a:tc>
                <a:tc>
                  <a:txBody>
                    <a:bodyPr/>
                    <a:lstStyle/>
                    <a:p>
                      <a:r>
                        <a:rPr lang="en-US" dirty="0" smtClean="0"/>
                        <a:t>1 Military</a:t>
                      </a:r>
                      <a:endParaRPr lang="en-US" dirty="0"/>
                    </a:p>
                  </a:txBody>
                  <a:tcPr/>
                </a:tc>
              </a:tr>
              <a:tr h="370840">
                <a:tc>
                  <a:txBody>
                    <a:bodyPr/>
                    <a:lstStyle/>
                    <a:p>
                      <a:r>
                        <a:rPr lang="en-US" dirty="0" smtClean="0"/>
                        <a:t>North  East England </a:t>
                      </a:r>
                    </a:p>
                  </a:txBody>
                  <a:tcPr/>
                </a:tc>
                <a:tc>
                  <a:txBody>
                    <a:bodyPr/>
                    <a:lstStyle/>
                    <a:p>
                      <a:r>
                        <a:rPr lang="en-US" dirty="0" smtClean="0"/>
                        <a:t>4</a:t>
                      </a:r>
                      <a:endParaRPr lang="en-US" dirty="0"/>
                    </a:p>
                  </a:txBody>
                  <a:tcPr/>
                </a:tc>
                <a:tc>
                  <a:txBody>
                    <a:bodyPr/>
                    <a:lstStyle/>
                    <a:p>
                      <a:r>
                        <a:rPr lang="en-US" dirty="0" smtClean="0"/>
                        <a:t>0 Private</a:t>
                      </a:r>
                      <a:endParaRPr lang="en-US" dirty="0"/>
                    </a:p>
                  </a:txBody>
                  <a:tcPr/>
                </a:tc>
                <a:tc>
                  <a:txBody>
                    <a:bodyPr/>
                    <a:lstStyle/>
                    <a:p>
                      <a:r>
                        <a:rPr lang="en-US" dirty="0" smtClean="0"/>
                        <a:t>3 Public</a:t>
                      </a:r>
                      <a:endParaRPr lang="en-US" dirty="0"/>
                    </a:p>
                  </a:txBody>
                  <a:tcPr/>
                </a:tc>
                <a:tc>
                  <a:txBody>
                    <a:bodyPr/>
                    <a:lstStyle/>
                    <a:p>
                      <a:r>
                        <a:rPr lang="en-US" dirty="0" smtClean="0"/>
                        <a:t>1 Military</a:t>
                      </a:r>
                      <a:endParaRPr lang="en-US" dirty="0"/>
                    </a:p>
                  </a:txBody>
                  <a:tcPr/>
                </a:tc>
              </a:tr>
              <a:tr h="370840">
                <a:tc>
                  <a:txBody>
                    <a:bodyPr/>
                    <a:lstStyle/>
                    <a:p>
                      <a:r>
                        <a:rPr lang="en-US" dirty="0" smtClean="0"/>
                        <a:t>North West England </a:t>
                      </a:r>
                    </a:p>
                  </a:txBody>
                  <a:tcPr/>
                </a:tc>
                <a:tc>
                  <a:txBody>
                    <a:bodyPr/>
                    <a:lstStyle/>
                    <a:p>
                      <a:r>
                        <a:rPr lang="en-US" dirty="0" smtClean="0"/>
                        <a:t>7</a:t>
                      </a:r>
                      <a:endParaRPr lang="en-US" dirty="0"/>
                    </a:p>
                  </a:txBody>
                  <a:tcPr/>
                </a:tc>
                <a:tc>
                  <a:txBody>
                    <a:bodyPr/>
                    <a:lstStyle/>
                    <a:p>
                      <a:r>
                        <a:rPr lang="en-US" dirty="0" smtClean="0"/>
                        <a:t>1 Private</a:t>
                      </a:r>
                      <a:endParaRPr lang="en-US" dirty="0"/>
                    </a:p>
                  </a:txBody>
                  <a:tcPr/>
                </a:tc>
                <a:tc>
                  <a:txBody>
                    <a:bodyPr/>
                    <a:lstStyle/>
                    <a:p>
                      <a:r>
                        <a:rPr lang="en-US" dirty="0" smtClean="0"/>
                        <a:t>5 Public</a:t>
                      </a:r>
                      <a:endParaRPr lang="en-US" dirty="0"/>
                    </a:p>
                  </a:txBody>
                  <a:tcPr/>
                </a:tc>
                <a:tc>
                  <a:txBody>
                    <a:bodyPr/>
                    <a:lstStyle/>
                    <a:p>
                      <a:r>
                        <a:rPr lang="en-US" dirty="0" smtClean="0"/>
                        <a:t>1 Military</a:t>
                      </a:r>
                      <a:endParaRPr lang="en-US" dirty="0"/>
                    </a:p>
                  </a:txBody>
                  <a:tcPr/>
                </a:tc>
              </a:tr>
              <a:tr h="370840">
                <a:tc>
                  <a:txBody>
                    <a:bodyPr/>
                    <a:lstStyle/>
                    <a:p>
                      <a:r>
                        <a:rPr lang="en-US" dirty="0" smtClean="0"/>
                        <a:t>South East</a:t>
                      </a:r>
                      <a:r>
                        <a:rPr lang="en-US" baseline="0" dirty="0" smtClean="0"/>
                        <a:t> </a:t>
                      </a:r>
                      <a:r>
                        <a:rPr lang="en-US" dirty="0" smtClean="0"/>
                        <a:t>England </a:t>
                      </a:r>
                    </a:p>
                  </a:txBody>
                  <a:tcPr/>
                </a:tc>
                <a:tc>
                  <a:txBody>
                    <a:bodyPr/>
                    <a:lstStyle/>
                    <a:p>
                      <a:r>
                        <a:rPr lang="en-US" dirty="0" smtClean="0"/>
                        <a:t>35</a:t>
                      </a:r>
                      <a:endParaRPr lang="en-US" dirty="0"/>
                    </a:p>
                  </a:txBody>
                  <a:tcPr/>
                </a:tc>
                <a:tc>
                  <a:txBody>
                    <a:bodyPr/>
                    <a:lstStyle/>
                    <a:p>
                      <a:r>
                        <a:rPr lang="en-US" dirty="0" smtClean="0"/>
                        <a:t>8 Private</a:t>
                      </a:r>
                      <a:endParaRPr lang="en-US" dirty="0"/>
                    </a:p>
                  </a:txBody>
                  <a:tcPr/>
                </a:tc>
                <a:tc>
                  <a:txBody>
                    <a:bodyPr/>
                    <a:lstStyle/>
                    <a:p>
                      <a:r>
                        <a:rPr lang="en-US" dirty="0" smtClean="0"/>
                        <a:t>17 Public</a:t>
                      </a:r>
                      <a:endParaRPr lang="en-US" dirty="0"/>
                    </a:p>
                  </a:txBody>
                  <a:tcPr/>
                </a:tc>
                <a:tc>
                  <a:txBody>
                    <a:bodyPr/>
                    <a:lstStyle/>
                    <a:p>
                      <a:r>
                        <a:rPr lang="en-US" dirty="0" smtClean="0"/>
                        <a:t>7 Military</a:t>
                      </a:r>
                      <a:endParaRPr lang="en-US" dirty="0"/>
                    </a:p>
                  </a:txBody>
                  <a:tcPr/>
                </a:tc>
              </a:tr>
              <a:tr h="370840">
                <a:tc>
                  <a:txBody>
                    <a:bodyPr/>
                    <a:lstStyle/>
                    <a:p>
                      <a:r>
                        <a:rPr lang="en-US" dirty="0" smtClean="0"/>
                        <a:t>South West England </a:t>
                      </a:r>
                    </a:p>
                  </a:txBody>
                  <a:tcPr/>
                </a:tc>
                <a:tc>
                  <a:txBody>
                    <a:bodyPr/>
                    <a:lstStyle/>
                    <a:p>
                      <a:r>
                        <a:rPr lang="en-US" dirty="0" smtClean="0"/>
                        <a:t>34</a:t>
                      </a:r>
                      <a:endParaRPr lang="en-US" dirty="0"/>
                    </a:p>
                  </a:txBody>
                  <a:tcPr/>
                </a:tc>
                <a:tc>
                  <a:txBody>
                    <a:bodyPr/>
                    <a:lstStyle/>
                    <a:p>
                      <a:r>
                        <a:rPr lang="en-US" dirty="0" smtClean="0"/>
                        <a:t>3 Private</a:t>
                      </a:r>
                      <a:endParaRPr lang="en-US" dirty="0"/>
                    </a:p>
                  </a:txBody>
                  <a:tcPr/>
                </a:tc>
                <a:tc>
                  <a:txBody>
                    <a:bodyPr/>
                    <a:lstStyle/>
                    <a:p>
                      <a:r>
                        <a:rPr lang="en-US" dirty="0" smtClean="0"/>
                        <a:t>19 Public</a:t>
                      </a:r>
                      <a:endParaRPr lang="en-US" dirty="0"/>
                    </a:p>
                  </a:txBody>
                  <a:tcPr/>
                </a:tc>
                <a:tc>
                  <a:txBody>
                    <a:bodyPr/>
                    <a:lstStyle/>
                    <a:p>
                      <a:r>
                        <a:rPr lang="en-US" dirty="0" smtClean="0"/>
                        <a:t>13 Military</a:t>
                      </a:r>
                      <a:endParaRPr lang="en-US" dirty="0"/>
                    </a:p>
                  </a:txBody>
                  <a:tcPr/>
                </a:tc>
              </a:tr>
              <a:tr h="370840">
                <a:tc>
                  <a:txBody>
                    <a:bodyPr/>
                    <a:lstStyle/>
                    <a:p>
                      <a:r>
                        <a:rPr lang="en-US" dirty="0" smtClean="0"/>
                        <a:t>West Midlands </a:t>
                      </a:r>
                    </a:p>
                  </a:txBody>
                  <a:tcPr/>
                </a:tc>
                <a:tc>
                  <a:txBody>
                    <a:bodyPr/>
                    <a:lstStyle/>
                    <a:p>
                      <a:r>
                        <a:rPr lang="en-US" dirty="0" smtClean="0"/>
                        <a:t>9</a:t>
                      </a:r>
                      <a:endParaRPr lang="en-US" dirty="0"/>
                    </a:p>
                  </a:txBody>
                  <a:tcPr/>
                </a:tc>
                <a:tc>
                  <a:txBody>
                    <a:bodyPr/>
                    <a:lstStyle/>
                    <a:p>
                      <a:r>
                        <a:rPr lang="en-US" dirty="0" smtClean="0"/>
                        <a:t>1 Private</a:t>
                      </a:r>
                      <a:endParaRPr lang="en-US" dirty="0"/>
                    </a:p>
                  </a:txBody>
                  <a:tcPr/>
                </a:tc>
                <a:tc>
                  <a:txBody>
                    <a:bodyPr/>
                    <a:lstStyle/>
                    <a:p>
                      <a:r>
                        <a:rPr lang="en-US" dirty="0" smtClean="0"/>
                        <a:t>6 Public</a:t>
                      </a:r>
                      <a:endParaRPr lang="en-US" dirty="0"/>
                    </a:p>
                  </a:txBody>
                  <a:tcPr/>
                </a:tc>
                <a:tc>
                  <a:txBody>
                    <a:bodyPr/>
                    <a:lstStyle/>
                    <a:p>
                      <a:r>
                        <a:rPr lang="en-US" dirty="0" smtClean="0"/>
                        <a:t>2 Military</a:t>
                      </a:r>
                      <a:endParaRPr lang="en-US" dirty="0"/>
                    </a:p>
                  </a:txBody>
                  <a:tcPr/>
                </a:tc>
              </a:tr>
              <a:tr h="370840">
                <a:tc>
                  <a:txBody>
                    <a:bodyPr/>
                    <a:lstStyle/>
                    <a:p>
                      <a:r>
                        <a:rPr lang="en-US" dirty="0" smtClean="0"/>
                        <a:t>Yorkshire and Humber </a:t>
                      </a:r>
                    </a:p>
                  </a:txBody>
                  <a:tcPr/>
                </a:tc>
                <a:tc>
                  <a:txBody>
                    <a:bodyPr/>
                    <a:lstStyle/>
                    <a:p>
                      <a:r>
                        <a:rPr lang="en-US" dirty="0" smtClean="0"/>
                        <a:t>17</a:t>
                      </a:r>
                      <a:endParaRPr lang="en-US" dirty="0"/>
                    </a:p>
                  </a:txBody>
                  <a:tcPr/>
                </a:tc>
                <a:tc>
                  <a:txBody>
                    <a:bodyPr/>
                    <a:lstStyle/>
                    <a:p>
                      <a:r>
                        <a:rPr lang="en-US" dirty="0" smtClean="0"/>
                        <a:t>3 Private</a:t>
                      </a:r>
                      <a:endParaRPr lang="en-US" dirty="0"/>
                    </a:p>
                  </a:txBody>
                  <a:tcPr/>
                </a:tc>
                <a:tc>
                  <a:txBody>
                    <a:bodyPr/>
                    <a:lstStyle/>
                    <a:p>
                      <a:r>
                        <a:rPr lang="en-US" dirty="0" smtClean="0"/>
                        <a:t>8 Public</a:t>
                      </a:r>
                      <a:endParaRPr lang="en-US" dirty="0"/>
                    </a:p>
                  </a:txBody>
                  <a:tcPr/>
                </a:tc>
                <a:tc>
                  <a:txBody>
                    <a:bodyPr/>
                    <a:lstStyle/>
                    <a:p>
                      <a:r>
                        <a:rPr lang="en-US" dirty="0" smtClean="0"/>
                        <a:t>6 Military</a:t>
                      </a:r>
                      <a:endParaRPr lang="en-US" dirty="0"/>
                    </a:p>
                  </a:txBody>
                  <a:tcPr/>
                </a:tc>
              </a:tr>
            </a:tbl>
          </a:graphicData>
        </a:graphic>
      </p:graphicFrame>
    </p:spTree>
    <p:extLst>
      <p:ext uri="{BB962C8B-B14F-4D97-AF65-F5344CB8AC3E}">
        <p14:creationId xmlns:p14="http://schemas.microsoft.com/office/powerpoint/2010/main" val="34339683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Heathrow International Airport</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pPr>
              <a:buFont typeface="Arial"/>
              <a:buChar char="•"/>
            </a:pPr>
            <a:r>
              <a:rPr lang="en-US" dirty="0" smtClean="0"/>
              <a:t>191,200 people fly in/out each day at Heathrow Airport</a:t>
            </a:r>
          </a:p>
          <a:p>
            <a:pPr>
              <a:buFont typeface="Arial"/>
              <a:buChar char="•"/>
            </a:pPr>
            <a:r>
              <a:rPr lang="en-US" dirty="0" smtClean="0"/>
              <a:t>1,286 planes take off and land each day</a:t>
            </a:r>
          </a:p>
          <a:p>
            <a:pPr>
              <a:buFont typeface="Arial"/>
              <a:buChar char="•"/>
            </a:pPr>
            <a:r>
              <a:rPr lang="en-US" dirty="0" smtClean="0"/>
              <a:t>Heathrow uses 1.3 Megapixel (960 lines) CCTV cameras</a:t>
            </a:r>
            <a:endParaRPr lang="en-US" dirty="0"/>
          </a:p>
          <a:p>
            <a:pPr>
              <a:buFont typeface="Arial"/>
              <a:buChar char="•"/>
            </a:pPr>
            <a:r>
              <a:rPr lang="en-US" dirty="0" smtClean="0"/>
              <a:t>Heathrow uses thermal cameras as well as CCTV</a:t>
            </a:r>
          </a:p>
          <a:p>
            <a:endParaRPr lang="en-US" dirty="0" smtClean="0"/>
          </a:p>
          <a:p>
            <a:endParaRPr lang="en-US" dirty="0"/>
          </a:p>
        </p:txBody>
      </p:sp>
      <p:pic>
        <p:nvPicPr>
          <p:cNvPr id="2050" name="Picture 2" descr="C:\Users\jraylward0\Desktop\_47041430_jex_563565_de27-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411" y="2667000"/>
            <a:ext cx="4203136" cy="23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9896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2007 Glasgow Failed Bombing</a:t>
            </a:r>
            <a:endParaRPr lang="en-US" dirty="0"/>
          </a:p>
        </p:txBody>
      </p:sp>
      <p:sp>
        <p:nvSpPr>
          <p:cNvPr id="3" name="Content Placeholder 2"/>
          <p:cNvSpPr>
            <a:spLocks noGrp="1"/>
          </p:cNvSpPr>
          <p:nvPr>
            <p:ph idx="1"/>
          </p:nvPr>
        </p:nvSpPr>
        <p:spPr/>
        <p:txBody>
          <a:bodyPr/>
          <a:lstStyle/>
          <a:p>
            <a:pPr marL="285750" indent="-285750">
              <a:buFont typeface="Arial"/>
              <a:buChar char="•"/>
            </a:pPr>
            <a:r>
              <a:rPr lang="en-US" dirty="0" smtClean="0"/>
              <a:t>2 bombs discovered and defused 36 hours before detonation.</a:t>
            </a:r>
          </a:p>
          <a:p>
            <a:pPr marL="0" indent="0"/>
            <a:endParaRPr lang="en-US" dirty="0"/>
          </a:p>
        </p:txBody>
      </p:sp>
    </p:spTree>
    <p:extLst>
      <p:ext uri="{BB962C8B-B14F-4D97-AF65-F5344CB8AC3E}">
        <p14:creationId xmlns:p14="http://schemas.microsoft.com/office/powerpoint/2010/main" val="857210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Roads &amp; Highways</a:t>
            </a:r>
            <a:endParaRPr lang="en-US" dirty="0"/>
          </a:p>
        </p:txBody>
      </p:sp>
      <p:sp>
        <p:nvSpPr>
          <p:cNvPr id="3" name="Text Placeholder 2"/>
          <p:cNvSpPr>
            <a:spLocks noGrp="1"/>
          </p:cNvSpPr>
          <p:nvPr>
            <p:ph type="body" idx="1"/>
          </p:nvPr>
        </p:nvSpPr>
        <p:spPr/>
        <p:txBody>
          <a:bodyPr/>
          <a:lstStyle/>
          <a:p>
            <a:r>
              <a:rPr lang="en-US" dirty="0" smtClean="0"/>
              <a:t>Of Great Britain </a:t>
            </a:r>
            <a:endParaRPr lang="en-US" dirty="0"/>
          </a:p>
        </p:txBody>
      </p:sp>
    </p:spTree>
    <p:extLst>
      <p:ext uri="{BB962C8B-B14F-4D97-AF65-F5344CB8AC3E}">
        <p14:creationId xmlns:p14="http://schemas.microsoft.com/office/powerpoint/2010/main" val="37920313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ANPr</a:t>
            </a:r>
            <a:r>
              <a:rPr lang="en-US" dirty="0" smtClean="0"/>
              <a:t> </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fontScale="85000" lnSpcReduction="20000"/>
          </a:bodyPr>
          <a:lstStyle/>
          <a:p>
            <a:pPr>
              <a:buFont typeface="Arial"/>
              <a:buChar char="•"/>
            </a:pPr>
            <a:r>
              <a:rPr lang="en-US" dirty="0" smtClean="0"/>
              <a:t>39,995,000 Cars (cars, vans, taxis, busses and trucks) in </a:t>
            </a:r>
            <a:r>
              <a:rPr lang="en-US" dirty="0" smtClean="0"/>
              <a:t>Britain, </a:t>
            </a:r>
            <a:r>
              <a:rPr lang="en-US" dirty="0" smtClean="0"/>
              <a:t>8 Thousand (+) cameras </a:t>
            </a:r>
          </a:p>
          <a:p>
            <a:pPr>
              <a:buFont typeface="Arial"/>
              <a:buChar char="•"/>
            </a:pPr>
            <a:r>
              <a:rPr lang="en-US" dirty="0" smtClean="0"/>
              <a:t>Information recorded from </a:t>
            </a:r>
            <a:r>
              <a:rPr lang="en-US" dirty="0" smtClean="0"/>
              <a:t>ANPR </a:t>
            </a:r>
            <a:r>
              <a:rPr lang="en-US" dirty="0" smtClean="0"/>
              <a:t>is stored on the National ANPR Data Centre (NADC)</a:t>
            </a:r>
          </a:p>
          <a:p>
            <a:pPr>
              <a:buFont typeface="Arial"/>
              <a:buChar char="•"/>
            </a:pPr>
            <a:r>
              <a:rPr lang="en-US" dirty="0" smtClean="0"/>
              <a:t>Over 17 Billion images are currently stored and archived</a:t>
            </a:r>
          </a:p>
          <a:p>
            <a:pPr>
              <a:buFont typeface="Arial"/>
              <a:buChar char="•"/>
            </a:pPr>
            <a:r>
              <a:rPr lang="en-US" dirty="0" smtClean="0"/>
              <a:t>Police can go over 50-75 million “reads” a day.</a:t>
            </a:r>
          </a:p>
          <a:p>
            <a:pPr>
              <a:buFont typeface="Arial"/>
              <a:buChar char="•"/>
            </a:pPr>
            <a:r>
              <a:rPr lang="en-US" dirty="0" smtClean="0"/>
              <a:t>Two images are taken of every vehicle – one of the</a:t>
            </a:r>
          </a:p>
          <a:p>
            <a:pPr marL="0" indent="0"/>
            <a:r>
              <a:rPr lang="en-US" dirty="0" smtClean="0"/>
              <a:t>Number plate, and a second of the whole car (</a:t>
            </a:r>
            <a:r>
              <a:rPr lang="en-US" dirty="0" smtClean="0"/>
              <a:t>face of </a:t>
            </a:r>
            <a:r>
              <a:rPr lang="en-US" dirty="0" smtClean="0"/>
              <a:t>the </a:t>
            </a:r>
            <a:endParaRPr lang="en-US" dirty="0" smtClean="0"/>
          </a:p>
          <a:p>
            <a:pPr marL="0" indent="0"/>
            <a:r>
              <a:rPr lang="en-US" dirty="0" smtClean="0"/>
              <a:t>driver</a:t>
            </a:r>
            <a:r>
              <a:rPr lang="en-US" dirty="0" smtClean="0"/>
              <a:t>)</a:t>
            </a:r>
          </a:p>
          <a:p>
            <a:pPr>
              <a:buFont typeface="Arial"/>
              <a:buChar char="•"/>
            </a:pPr>
            <a:r>
              <a:rPr lang="en-US" dirty="0" smtClean="0"/>
              <a:t>Details on the time of day and the direction of travel</a:t>
            </a:r>
          </a:p>
          <a:p>
            <a:r>
              <a:rPr lang="en-US" dirty="0"/>
              <a:t>a</a:t>
            </a:r>
            <a:r>
              <a:rPr lang="en-US" dirty="0" smtClean="0"/>
              <a:t>re also kept</a:t>
            </a:r>
          </a:p>
          <a:p>
            <a:pPr>
              <a:buFont typeface="Arial"/>
              <a:buChar char="•"/>
            </a:pPr>
            <a:r>
              <a:rPr lang="en-US" dirty="0" smtClean="0"/>
              <a:t>The first ANPR camera was introduced in 1984 on</a:t>
            </a:r>
          </a:p>
          <a:p>
            <a:pPr marL="0" indent="0"/>
            <a:r>
              <a:rPr lang="en-US" dirty="0" smtClean="0"/>
              <a:t> the M1 to help identify stolen vehicles.</a:t>
            </a:r>
          </a:p>
          <a:p>
            <a:pPr>
              <a:buFont typeface="Arial"/>
              <a:buChar char="•"/>
            </a:pPr>
            <a:r>
              <a:rPr lang="en-US" dirty="0" smtClean="0"/>
              <a:t>In 2005 the government approved a scheme to set up</a:t>
            </a:r>
          </a:p>
          <a:p>
            <a:pPr marL="0" indent="0"/>
            <a:r>
              <a:rPr lang="en-US" dirty="0" smtClean="0"/>
              <a:t>2 thousand cameras nationwide </a:t>
            </a:r>
            <a:endParaRPr lang="en-US" dirty="0"/>
          </a:p>
        </p:txBody>
      </p:sp>
      <p:pic>
        <p:nvPicPr>
          <p:cNvPr id="4" name="Picture 3" descr="CCTV cameras on Britain's roads capture 26 million images every day - UK news - The Guardian.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00145" y="2726186"/>
            <a:ext cx="3843855" cy="2306313"/>
          </a:xfrm>
          <a:prstGeom prst="rect">
            <a:avLst/>
          </a:prstGeom>
        </p:spPr>
      </p:pic>
    </p:spTree>
    <p:extLst>
      <p:ext uri="{BB962C8B-B14F-4D97-AF65-F5344CB8AC3E}">
        <p14:creationId xmlns:p14="http://schemas.microsoft.com/office/powerpoint/2010/main" val="13832418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*M1</a:t>
            </a:r>
            <a:endParaRPr lang="en-US" dirty="0"/>
          </a:p>
        </p:txBody>
      </p:sp>
      <p:sp>
        <p:nvSpPr>
          <p:cNvPr id="3" name="Content Placeholder 2"/>
          <p:cNvSpPr>
            <a:spLocks noGrp="1"/>
          </p:cNvSpPr>
          <p:nvPr>
            <p:ph idx="1"/>
          </p:nvPr>
        </p:nvSpPr>
        <p:spPr/>
        <p:txBody>
          <a:bodyPr/>
          <a:lstStyle/>
          <a:p>
            <a:r>
              <a:rPr lang="en-US" dirty="0" smtClean="0"/>
              <a:t>M-designated motorways. M1 Nicknamed the ‘gateway to the North’. The eastern north-south motorway linking London (Hendon) to Leeds and continuing north to the A1 near </a:t>
            </a:r>
            <a:r>
              <a:rPr lang="en-US" dirty="0" err="1" smtClean="0"/>
              <a:t>Garforth</a:t>
            </a:r>
            <a:r>
              <a:rPr lang="en-US" dirty="0" smtClean="0"/>
              <a:t>. The first interurban motorway. </a:t>
            </a:r>
            <a:endParaRPr lang="en-US" dirty="0"/>
          </a:p>
        </p:txBody>
      </p:sp>
    </p:spTree>
    <p:extLst>
      <p:ext uri="{BB962C8B-B14F-4D97-AF65-F5344CB8AC3E}">
        <p14:creationId xmlns:p14="http://schemas.microsoft.com/office/powerpoint/2010/main" val="33023053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748" y="878622"/>
            <a:ext cx="7520940" cy="548640"/>
          </a:xfrm>
        </p:spPr>
        <p:txBody>
          <a:bodyPr/>
          <a:lstStyle/>
          <a:p>
            <a:r>
              <a:rPr lang="en-US" dirty="0" smtClean="0"/>
              <a:t>Henry Porter</a:t>
            </a:r>
            <a:endParaRPr lang="en-US" dirty="0"/>
          </a:p>
        </p:txBody>
      </p:sp>
      <p:sp>
        <p:nvSpPr>
          <p:cNvPr id="3" name="Content Placeholder 2"/>
          <p:cNvSpPr>
            <a:spLocks noGrp="1"/>
          </p:cNvSpPr>
          <p:nvPr>
            <p:ph idx="1"/>
          </p:nvPr>
        </p:nvSpPr>
        <p:spPr>
          <a:xfrm>
            <a:off x="822960" y="1100628"/>
            <a:ext cx="4208530" cy="3579849"/>
          </a:xfrm>
        </p:spPr>
        <p:txBody>
          <a:bodyPr/>
          <a:lstStyle/>
          <a:p>
            <a:endParaRPr lang="en-US" dirty="0" smtClean="0"/>
          </a:p>
          <a:p>
            <a:r>
              <a:rPr lang="en-US" dirty="0" smtClean="0"/>
              <a:t>       “</a:t>
            </a:r>
            <a:r>
              <a:rPr lang="en-US" dirty="0"/>
              <a:t>Crime rates are </a:t>
            </a:r>
            <a:r>
              <a:rPr lang="en-US" dirty="0" smtClean="0"/>
              <a:t>down, yet the UK creates a fantasy world of chaos demanding ever greater control over a free people.”</a:t>
            </a:r>
            <a:endParaRPr lang="en-US" dirty="0"/>
          </a:p>
          <a:p>
            <a:endParaRPr lang="en-US" dirty="0"/>
          </a:p>
        </p:txBody>
      </p:sp>
      <p:pic>
        <p:nvPicPr>
          <p:cNvPr id="4" name="Picture 3"/>
          <p:cNvPicPr>
            <a:picLocks noChangeAspect="1"/>
          </p:cNvPicPr>
          <p:nvPr/>
        </p:nvPicPr>
        <p:blipFill>
          <a:blip r:embed="rId2"/>
          <a:stretch>
            <a:fillRect/>
          </a:stretch>
        </p:blipFill>
        <p:spPr>
          <a:xfrm>
            <a:off x="2997372" y="341908"/>
            <a:ext cx="5649022" cy="4707519"/>
          </a:xfrm>
          <a:prstGeom prst="rect">
            <a:avLst/>
          </a:prstGeom>
        </p:spPr>
      </p:pic>
    </p:spTree>
    <p:extLst>
      <p:ext uri="{BB962C8B-B14F-4D97-AF65-F5344CB8AC3E}">
        <p14:creationId xmlns:p14="http://schemas.microsoft.com/office/powerpoint/2010/main" val="23173410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2"/>
                                        </p:tgtEl>
                                      </p:cBhvr>
                                    </p:animEffect>
                                    <p:anim calcmode="lin" valueType="num">
                                      <p:cBhvr>
                                        <p:cTn id="19" dur="1000"/>
                                        <p:tgtEl>
                                          <p:spTgt spid="2"/>
                                        </p:tgtEl>
                                        <p:attrNameLst>
                                          <p:attrName>ppt_x</p:attrName>
                                        </p:attrNameLst>
                                      </p:cBhvr>
                                      <p:tavLst>
                                        <p:tav tm="0">
                                          <p:val>
                                            <p:strVal val="ppt_x"/>
                                          </p:val>
                                        </p:tav>
                                        <p:tav tm="100000">
                                          <p:val>
                                            <p:strVal val="ppt_x"/>
                                          </p:val>
                                        </p:tav>
                                      </p:tavLst>
                                    </p:anim>
                                    <p:anim calcmode="lin" valueType="num">
                                      <p:cBhvr>
                                        <p:cTn id="20" dur="1000"/>
                                        <p:tgtEl>
                                          <p:spTgt spid="2"/>
                                        </p:tgtEl>
                                        <p:attrNameLst>
                                          <p:attrName>ppt_y</p:attrName>
                                        </p:attrNameLst>
                                      </p:cBhvr>
                                      <p:tavLst>
                                        <p:tav tm="0">
                                          <p:val>
                                            <p:strVal val="ppt_y"/>
                                          </p:val>
                                        </p:tav>
                                        <p:tav tm="100000">
                                          <p:val>
                                            <p:strVal val="ppt_y+.1"/>
                                          </p:val>
                                        </p:tav>
                                      </p:tavLst>
                                    </p:anim>
                                    <p:set>
                                      <p:cBhvr>
                                        <p:cTn id="21" dur="1" fill="hold">
                                          <p:stCondLst>
                                            <p:cond delay="999"/>
                                          </p:stCondLst>
                                        </p:cTn>
                                        <p:tgtEl>
                                          <p:spTgt spid="2"/>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3">
                                            <p:txEl>
                                              <p:pRg st="1" end="1"/>
                                            </p:txEl>
                                          </p:spTgt>
                                        </p:tgtEl>
                                      </p:cBhvr>
                                    </p:animEffect>
                                    <p:anim calcmode="lin" valueType="num">
                                      <p:cBhvr>
                                        <p:cTn id="24" dur="1000"/>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p:tgtEl>
                                          <p:spTgt spid="3">
                                            <p:txEl>
                                              <p:pRg st="1" end="1"/>
                                            </p:txEl>
                                          </p:spTgt>
                                        </p:tgtEl>
                                        <p:attrNameLst>
                                          <p:attrName>ppt_y</p:attrName>
                                        </p:attrNameLst>
                                      </p:cBhvr>
                                      <p:tavLst>
                                        <p:tav tm="0">
                                          <p:val>
                                            <p:strVal val="ppt_y"/>
                                          </p:val>
                                        </p:tav>
                                        <p:tav tm="100000">
                                          <p:val>
                                            <p:strVal val="ppt_y+.1"/>
                                          </p:val>
                                        </p:tav>
                                      </p:tavLst>
                                    </p:anim>
                                    <p:set>
                                      <p:cBhvr>
                                        <p:cTn id="26" dur="1" fill="hold">
                                          <p:stCondLst>
                                            <p:cond delay="999"/>
                                          </p:stCondLst>
                                        </p:cTn>
                                        <p:tgtEl>
                                          <p:spTgt spid="3">
                                            <p:txEl>
                                              <p:pRg st="1" end="1"/>
                                            </p:txEl>
                                          </p:spTgt>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4"/>
                                        </p:tgtEl>
                                      </p:cBhvr>
                                    </p:animEffect>
                                    <p:anim calcmode="lin" valueType="num">
                                      <p:cBhvr>
                                        <p:cTn id="29" dur="1000"/>
                                        <p:tgtEl>
                                          <p:spTgt spid="4"/>
                                        </p:tgtEl>
                                        <p:attrNameLst>
                                          <p:attrName>ppt_x</p:attrName>
                                        </p:attrNameLst>
                                      </p:cBhvr>
                                      <p:tavLst>
                                        <p:tav tm="0">
                                          <p:val>
                                            <p:strVal val="ppt_x"/>
                                          </p:val>
                                        </p:tav>
                                        <p:tav tm="100000">
                                          <p:val>
                                            <p:strVal val="ppt_x"/>
                                          </p:val>
                                        </p:tav>
                                      </p:tavLst>
                                    </p:anim>
                                    <p:anim calcmode="lin" valueType="num">
                                      <p:cBhvr>
                                        <p:cTn id="30" dur="1000"/>
                                        <p:tgtEl>
                                          <p:spTgt spid="4"/>
                                        </p:tgtEl>
                                        <p:attrNameLst>
                                          <p:attrName>ppt_y</p:attrName>
                                        </p:attrNameLst>
                                      </p:cBhvr>
                                      <p:tavLst>
                                        <p:tav tm="0">
                                          <p:val>
                                            <p:strVal val="ppt_y"/>
                                          </p:val>
                                        </p:tav>
                                        <p:tav tm="100000">
                                          <p:val>
                                            <p:strVal val="ppt_y+.1"/>
                                          </p:val>
                                        </p:tav>
                                      </p:tavLst>
                                    </p:anim>
                                    <p:set>
                                      <p:cBhvr>
                                        <p:cTn id="31"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ANPR </a:t>
            </a:r>
            <a:r>
              <a:rPr lang="en-US" dirty="0" smtClean="0"/>
              <a:t>interceptors </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r>
              <a:rPr lang="en-US" dirty="0" smtClean="0"/>
              <a:t>Introduced in 2012, to patrol central London feeding information to Scotland Yard.</a:t>
            </a:r>
          </a:p>
          <a:p>
            <a:r>
              <a:rPr lang="en-US" dirty="0" smtClean="0"/>
              <a:t>ANPR interceptors are metropolitan police cars with mobile attached camera units.</a:t>
            </a:r>
          </a:p>
          <a:p>
            <a:endParaRPr lang="en-US" dirty="0"/>
          </a:p>
          <a:p>
            <a:r>
              <a:rPr lang="en-US" sz="1050" dirty="0" smtClean="0">
                <a:solidFill>
                  <a:srgbClr val="FF0000"/>
                </a:solidFill>
              </a:rPr>
              <a:t>Page </a:t>
            </a:r>
            <a:r>
              <a:rPr lang="en-US" sz="1050" dirty="0">
                <a:solidFill>
                  <a:srgbClr val="FF0000"/>
                </a:solidFill>
              </a:rPr>
              <a:t>228 </a:t>
            </a:r>
            <a:r>
              <a:rPr lang="en-US" sz="1050" dirty="0" err="1" smtClean="0">
                <a:solidFill>
                  <a:srgbClr val="FF0000"/>
                </a:solidFill>
              </a:rPr>
              <a:t>Telelaw</a:t>
            </a:r>
            <a:r>
              <a:rPr lang="en-US" sz="1050" dirty="0" smtClean="0">
                <a:solidFill>
                  <a:srgbClr val="FF0000"/>
                </a:solidFill>
              </a:rPr>
              <a:t> </a:t>
            </a:r>
            <a:r>
              <a:rPr lang="en-US" sz="1050" dirty="0">
                <a:solidFill>
                  <a:srgbClr val="FF0000"/>
                </a:solidFill>
              </a:rPr>
              <a:t>enforcement (remote system) such as the </a:t>
            </a:r>
            <a:r>
              <a:rPr lang="en-US" sz="1050" dirty="0" err="1" smtClean="0">
                <a:solidFill>
                  <a:srgbClr val="FF0000"/>
                </a:solidFill>
              </a:rPr>
              <a:t>RedFlex</a:t>
            </a:r>
            <a:r>
              <a:rPr lang="en-US" sz="1050" dirty="0" smtClean="0">
                <a:solidFill>
                  <a:srgbClr val="FF0000"/>
                </a:solidFill>
              </a:rPr>
              <a:t> </a:t>
            </a:r>
            <a:r>
              <a:rPr lang="en-US" sz="1050" dirty="0">
                <a:solidFill>
                  <a:srgbClr val="FF0000"/>
                </a:solidFill>
              </a:rPr>
              <a:t>system that uses cameras and motion-sensing equipment to issue tickets for red-light and speeding violations. The </a:t>
            </a:r>
            <a:r>
              <a:rPr lang="en-US" sz="1050" dirty="0" err="1" smtClean="0">
                <a:solidFill>
                  <a:srgbClr val="FF0000"/>
                </a:solidFill>
              </a:rPr>
              <a:t>RedFlex</a:t>
            </a:r>
            <a:r>
              <a:rPr lang="en-US" sz="1050" dirty="0" smtClean="0">
                <a:solidFill>
                  <a:srgbClr val="FF0000"/>
                </a:solidFill>
              </a:rPr>
              <a:t> </a:t>
            </a:r>
            <a:r>
              <a:rPr lang="en-US" sz="1050" dirty="0">
                <a:solidFill>
                  <a:srgbClr val="FF0000"/>
                </a:solidFill>
              </a:rPr>
              <a:t>group, headquarters in south Melbourne, victoria, Australia, earns 87 percent of its revenue from traffic violations in the united states. It offers a turn-key traffic citation information system that includes all five components.</a:t>
            </a:r>
          </a:p>
          <a:p>
            <a:endParaRPr lang="en-US" dirty="0"/>
          </a:p>
          <a:p>
            <a:endParaRPr lang="en-US" dirty="0" smtClean="0"/>
          </a:p>
        </p:txBody>
      </p:sp>
    </p:spTree>
    <p:extLst>
      <p:ext uri="{BB962C8B-B14F-4D97-AF65-F5344CB8AC3E}">
        <p14:creationId xmlns:p14="http://schemas.microsoft.com/office/powerpoint/2010/main" val="6688240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Roads</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r>
              <a:rPr lang="en-US" dirty="0"/>
              <a:t>In 2010  a review </a:t>
            </a:r>
            <a:r>
              <a:rPr lang="en-US" dirty="0" smtClean="0"/>
              <a:t>criticized </a:t>
            </a:r>
            <a:r>
              <a:rPr lang="en-US" dirty="0"/>
              <a:t>West Midlands police for spending £3m setting up </a:t>
            </a:r>
            <a:r>
              <a:rPr lang="en-US" dirty="0" smtClean="0"/>
              <a:t>200 CCTV cameras in Muslim neighborhoods </a:t>
            </a:r>
          </a:p>
          <a:p>
            <a:endParaRPr lang="en-US" dirty="0"/>
          </a:p>
          <a:p>
            <a:endParaRPr lang="en-US" dirty="0" smtClean="0"/>
          </a:p>
          <a:p>
            <a:endParaRPr lang="en-US" dirty="0"/>
          </a:p>
          <a:p>
            <a:endParaRPr lang="en-US" dirty="0" smtClean="0"/>
          </a:p>
          <a:p>
            <a:r>
              <a:rPr lang="en-US" dirty="0" smtClean="0"/>
              <a:t>-</a:t>
            </a:r>
            <a:r>
              <a:rPr lang="en-US" dirty="0"/>
              <a:t>has crime rates in the streets gone down</a:t>
            </a:r>
            <a:r>
              <a:rPr lang="en-US" dirty="0" smtClean="0"/>
              <a:t>?</a:t>
            </a:r>
          </a:p>
          <a:p>
            <a:r>
              <a:rPr lang="en-US" dirty="0" smtClean="0"/>
              <a:t>-</a:t>
            </a:r>
            <a:r>
              <a:rPr lang="en-US" dirty="0"/>
              <a:t>one instance on the </a:t>
            </a:r>
            <a:r>
              <a:rPr lang="en-US" dirty="0" smtClean="0"/>
              <a:t>CCTV </a:t>
            </a:r>
            <a:r>
              <a:rPr lang="en-US" dirty="0"/>
              <a:t>working for the public/ </a:t>
            </a:r>
            <a:r>
              <a:rPr lang="en-US" dirty="0" smtClean="0"/>
              <a:t>utilization?</a:t>
            </a:r>
            <a:endParaRPr lang="en-US" dirty="0"/>
          </a:p>
          <a:p>
            <a:r>
              <a:rPr lang="en-US" dirty="0" smtClean="0"/>
              <a:t>-</a:t>
            </a:r>
            <a:r>
              <a:rPr lang="en-US" dirty="0"/>
              <a:t>how is the system </a:t>
            </a:r>
            <a:r>
              <a:rPr lang="en-US" dirty="0" smtClean="0"/>
              <a:t>maintained?</a:t>
            </a:r>
            <a:endParaRPr lang="en-US" dirty="0"/>
          </a:p>
          <a:p>
            <a:r>
              <a:rPr lang="en-US" dirty="0"/>
              <a:t>-how much money has been poured into these </a:t>
            </a:r>
            <a:r>
              <a:rPr lang="en-US" dirty="0" smtClean="0"/>
              <a:t>systems?</a:t>
            </a:r>
            <a:endParaRPr lang="en-US" dirty="0"/>
          </a:p>
        </p:txBody>
      </p:sp>
    </p:spTree>
    <p:extLst>
      <p:ext uri="{BB962C8B-B14F-4D97-AF65-F5344CB8AC3E}">
        <p14:creationId xmlns:p14="http://schemas.microsoft.com/office/powerpoint/2010/main" val="35764749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Julian </a:t>
            </a:r>
            <a:r>
              <a:rPr lang="en-US" dirty="0" err="1" smtClean="0"/>
              <a:t>Blazeby</a:t>
            </a:r>
            <a:endParaRPr lang="en-US" dirty="0"/>
          </a:p>
        </p:txBody>
      </p:sp>
      <p:sp>
        <p:nvSpPr>
          <p:cNvPr id="3" name="Vertical Text Placeholder 2"/>
          <p:cNvSpPr>
            <a:spLocks noGrp="1"/>
          </p:cNvSpPr>
          <p:nvPr>
            <p:ph type="body" orient="vert" idx="1"/>
          </p:nvPr>
        </p:nvSpPr>
        <p:spPr>
          <a:xfrm rot="16200000">
            <a:off x="2824147" y="-696288"/>
            <a:ext cx="3518566" cy="7520940"/>
          </a:xfrm>
        </p:spPr>
        <p:txBody>
          <a:bodyPr/>
          <a:lstStyle/>
          <a:p>
            <a:r>
              <a:rPr lang="en-US" dirty="0" smtClean="0"/>
              <a:t>“It is always a challenge for us, balancing the rights of individuals with preventing and detecting crime. However, we want to be as transparent as possible, and perhaps in the past we have not been as open as we could have been. We want to reassure the public we are doing everything we can do prevent the misuse of the systems, with national standards and guidelines in place. ANPR is about helping the public to stay safe. I understand and respect people’s concerns and I think we can address them.”</a:t>
            </a:r>
            <a:endParaRPr lang="en-US" dirty="0"/>
          </a:p>
        </p:txBody>
      </p:sp>
    </p:spTree>
    <p:extLst>
      <p:ext uri="{BB962C8B-B14F-4D97-AF65-F5344CB8AC3E}">
        <p14:creationId xmlns:p14="http://schemas.microsoft.com/office/powerpoint/2010/main" val="11793777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77500" lnSpcReduction="20000"/>
          </a:bodyPr>
          <a:lstStyle/>
          <a:p>
            <a:endParaRPr lang="en-US" dirty="0"/>
          </a:p>
        </p:txBody>
      </p:sp>
      <p:sp>
        <p:nvSpPr>
          <p:cNvPr id="3" name="Content Placeholder 2"/>
          <p:cNvSpPr>
            <a:spLocks noGrp="1"/>
          </p:cNvSpPr>
          <p:nvPr>
            <p:ph sz="half" idx="2"/>
          </p:nvPr>
        </p:nvSpPr>
        <p:spPr/>
        <p:txBody>
          <a:bodyPr>
            <a:normAutofit fontScale="77500" lnSpcReduction="20000"/>
          </a:bodyPr>
          <a:lstStyle/>
          <a:p>
            <a:r>
              <a:rPr lang="en-US" dirty="0" smtClean="0"/>
              <a:t>Her killer, a known sex offender, was picked up 6 times by ANPR on the day of her disappearance, but the leads were never followed. The IPCC warned that the ANPR systems were being overused for minor issues that higher priority matters were being missed.</a:t>
            </a:r>
            <a:endParaRPr lang="en-US" dirty="0"/>
          </a:p>
        </p:txBody>
      </p:sp>
      <p:sp>
        <p:nvSpPr>
          <p:cNvPr id="4" name="Title 3"/>
          <p:cNvSpPr>
            <a:spLocks noGrp="1"/>
          </p:cNvSpPr>
          <p:nvPr>
            <p:ph type="title"/>
          </p:nvPr>
        </p:nvSpPr>
        <p:spPr/>
        <p:txBody>
          <a:bodyPr/>
          <a:lstStyle/>
          <a:p>
            <a:r>
              <a:rPr lang="en-US" dirty="0" smtClean="0"/>
              <a:t>Ashleigh Hall</a:t>
            </a:r>
            <a:endParaRPr lang="en-US" dirty="0"/>
          </a:p>
        </p:txBody>
      </p:sp>
      <p:pic>
        <p:nvPicPr>
          <p:cNvPr id="4098" name="Picture 2" descr="C:\Users\jraylward0\Desktop\Peter Chapman Ashleigh[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097280"/>
            <a:ext cx="2250440" cy="337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64185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70000" lnSpcReduction="20000"/>
          </a:bodyPr>
          <a:lstStyle/>
          <a:p>
            <a:endParaRPr lang="en-US"/>
          </a:p>
        </p:txBody>
      </p:sp>
      <p:sp>
        <p:nvSpPr>
          <p:cNvPr id="3" name="Content Placeholder 2"/>
          <p:cNvSpPr>
            <a:spLocks noGrp="1"/>
          </p:cNvSpPr>
          <p:nvPr>
            <p:ph sz="half" idx="2"/>
          </p:nvPr>
        </p:nvSpPr>
        <p:spPr/>
        <p:txBody>
          <a:bodyPr>
            <a:normAutofit fontScale="70000" lnSpcReduction="20000"/>
          </a:bodyPr>
          <a:lstStyle/>
          <a:p>
            <a:r>
              <a:rPr lang="en-US" dirty="0" smtClean="0"/>
              <a:t>Toombs was arrested by Lincolnshire police on suspicion of rape after ANPR registered a “hit” on his car. Officers tried to stop him again the following day because his details had not been immediately removed from ANPR’s list. Toombs died in his car after setting fire to a petrol can.</a:t>
            </a:r>
            <a:endParaRPr lang="en-US" dirty="0"/>
          </a:p>
        </p:txBody>
      </p:sp>
      <p:sp>
        <p:nvSpPr>
          <p:cNvPr id="4" name="Title 3"/>
          <p:cNvSpPr>
            <a:spLocks noGrp="1"/>
          </p:cNvSpPr>
          <p:nvPr>
            <p:ph type="title"/>
          </p:nvPr>
        </p:nvSpPr>
        <p:spPr/>
        <p:txBody>
          <a:bodyPr/>
          <a:lstStyle/>
          <a:p>
            <a:r>
              <a:rPr lang="en-US" dirty="0" smtClean="0"/>
              <a:t>Sean Toombs</a:t>
            </a:r>
            <a:endParaRPr lang="en-US" dirty="0"/>
          </a:p>
        </p:txBody>
      </p:sp>
      <p:pic>
        <p:nvPicPr>
          <p:cNvPr id="5122" name="Picture 2" descr="C:\Users\jraylward0\Desktop\thN12RNZD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09728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6944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Metro/trans</a:t>
            </a:r>
            <a:r>
              <a:rPr lang="en-US" dirty="0"/>
              <a:t> </a:t>
            </a:r>
            <a:r>
              <a:rPr lang="en-US" dirty="0" smtClean="0"/>
              <a:t>underground</a:t>
            </a:r>
            <a:endParaRPr lang="en-US" dirty="0"/>
          </a:p>
        </p:txBody>
      </p:sp>
      <p:sp>
        <p:nvSpPr>
          <p:cNvPr id="3" name="Text Placeholder 2"/>
          <p:cNvSpPr>
            <a:spLocks noGrp="1"/>
          </p:cNvSpPr>
          <p:nvPr>
            <p:ph type="body" idx="1"/>
          </p:nvPr>
        </p:nvSpPr>
        <p:spPr/>
        <p:txBody>
          <a:bodyPr/>
          <a:lstStyle/>
          <a:p>
            <a:r>
              <a:rPr lang="en-US" dirty="0" smtClean="0"/>
              <a:t>Of Great Britain</a:t>
            </a:r>
            <a:endParaRPr lang="en-US" dirty="0"/>
          </a:p>
        </p:txBody>
      </p:sp>
    </p:spTree>
    <p:extLst>
      <p:ext uri="{BB962C8B-B14F-4D97-AF65-F5344CB8AC3E}">
        <p14:creationId xmlns:p14="http://schemas.microsoft.com/office/powerpoint/2010/main" val="28695399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Underground</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pPr>
              <a:buFont typeface="Arial"/>
              <a:buChar char="•"/>
            </a:pPr>
            <a:r>
              <a:rPr lang="en-US" dirty="0" smtClean="0"/>
              <a:t>Boost public confidence with cameras acting as a deterrent</a:t>
            </a:r>
          </a:p>
          <a:p>
            <a:pPr>
              <a:buFont typeface="Arial"/>
              <a:buChar char="•"/>
            </a:pPr>
            <a:r>
              <a:rPr lang="en-US" dirty="0" smtClean="0"/>
              <a:t>30,000 cameras via London based CCTV Hub</a:t>
            </a:r>
          </a:p>
          <a:p>
            <a:pPr>
              <a:buFont typeface="Arial"/>
              <a:buChar char="•"/>
            </a:pPr>
            <a:r>
              <a:rPr lang="en-US" dirty="0" smtClean="0"/>
              <a:t>In Britain the Network Rail system covers 15 mainline stations with 1800 CCTV’s that record continuously</a:t>
            </a:r>
          </a:p>
          <a:p>
            <a:pPr>
              <a:buFont typeface="Arial"/>
              <a:buChar char="•"/>
            </a:pPr>
            <a:r>
              <a:rPr lang="en-US" dirty="0" smtClean="0"/>
              <a:t>Retrieval suite employs specialist staff that manage all the video archiving, integrity and preservations of recordings.</a:t>
            </a:r>
          </a:p>
          <a:p>
            <a:pPr>
              <a:buFont typeface="Arial"/>
              <a:buChar char="•"/>
            </a:pPr>
            <a:r>
              <a:rPr lang="en-US" dirty="0" smtClean="0"/>
              <a:t>London Underground operates over 8,500 CCTV cameras on its stations and trains.</a:t>
            </a:r>
          </a:p>
          <a:p>
            <a:pPr>
              <a:buFont typeface="Arial"/>
              <a:buChar char="•"/>
            </a:pPr>
            <a:r>
              <a:rPr lang="en-US" dirty="0" smtClean="0"/>
              <a:t>These cameras are manages and recorded locally.</a:t>
            </a:r>
          </a:p>
          <a:p>
            <a:pPr>
              <a:buFont typeface="Arial"/>
              <a:buChar char="•"/>
            </a:pPr>
            <a:r>
              <a:rPr lang="en-US" dirty="0" smtClean="0"/>
              <a:t>London Euston has a proactive CCTV unit who develops intelligence about locating possible suspects.</a:t>
            </a:r>
          </a:p>
        </p:txBody>
      </p:sp>
    </p:spTree>
    <p:extLst>
      <p:ext uri="{BB962C8B-B14F-4D97-AF65-F5344CB8AC3E}">
        <p14:creationId xmlns:p14="http://schemas.microsoft.com/office/powerpoint/2010/main" val="13832418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(2 are from the same guy)</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lstStyle/>
          <a:p>
            <a:r>
              <a:rPr lang="en-US" dirty="0">
                <a:hlinkClick r:id="rId2"/>
              </a:rPr>
              <a:t>https://www.gov.uk/government/uploads/system/uploads/attachment_data/file/157905/consultation-</a:t>
            </a:r>
            <a:r>
              <a:rPr lang="en-US" dirty="0" smtClean="0">
                <a:hlinkClick r:id="rId2"/>
              </a:rPr>
              <a:t>document.pdf</a:t>
            </a:r>
            <a:endParaRPr lang="en-US" dirty="0" smtClean="0"/>
          </a:p>
          <a:p>
            <a:r>
              <a:rPr lang="en-US" dirty="0"/>
              <a:t>Welsh, Brandon C., Farrington, David P; "Public Area CCTV and Crime Prevention: An Updated Systematic Review and Meta-Analysis," </a:t>
            </a:r>
            <a:r>
              <a:rPr lang="en-US" i="1" dirty="0"/>
              <a:t>Justice Quarterly</a:t>
            </a:r>
            <a:r>
              <a:rPr lang="en-US" dirty="0"/>
              <a:t>, October, 2009, Volume 26, Issue 4, pages 716-745. DOI: 10.1080/07418820802506206. - See more at: </a:t>
            </a:r>
            <a:r>
              <a:rPr lang="en-US" dirty="0">
                <a:hlinkClick r:id="rId3"/>
              </a:rPr>
              <a:t>http://journalistsresource.org/studies/government/criminal-justice/surveillance-cameras-and-crime#</a:t>
            </a:r>
            <a:r>
              <a:rPr lang="en-US" dirty="0" smtClean="0">
                <a:hlinkClick r:id="rId3"/>
              </a:rPr>
              <a:t>sthash.P5GqrRlp.dpuf</a:t>
            </a:r>
            <a:endParaRPr lang="en-US" dirty="0" smtClean="0"/>
          </a:p>
          <a:p>
            <a:r>
              <a:rPr lang="en-US" dirty="0"/>
              <a:t>Brandon C. Welsh and David P Farrington (2002). Crime prevention – effects of closed circuit television: a systematic review, Home Office Research Study 252</a:t>
            </a:r>
            <a:r>
              <a:rPr lang="en-US" dirty="0" smtClean="0"/>
              <a:t>.</a:t>
            </a:r>
          </a:p>
          <a:p>
            <a:r>
              <a:rPr lang="en-US" dirty="0"/>
              <a:t>David P Farrington and Brandon C. Welsh (2002). Effects of improved street lighting on crime: a systematic approach, Home Office Research Study 251.</a:t>
            </a:r>
          </a:p>
        </p:txBody>
      </p:sp>
    </p:spTree>
    <p:extLst>
      <p:ext uri="{BB962C8B-B14F-4D97-AF65-F5344CB8AC3E}">
        <p14:creationId xmlns:p14="http://schemas.microsoft.com/office/powerpoint/2010/main" val="23009558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Text Placeholder 2"/>
          <p:cNvSpPr>
            <a:spLocks noGrp="1"/>
          </p:cNvSpPr>
          <p:nvPr>
            <p:ph type="body" idx="1"/>
          </p:nvPr>
        </p:nvSpPr>
        <p:spPr/>
        <p:txBody>
          <a:bodyPr/>
          <a:lstStyle/>
          <a:p>
            <a:r>
              <a:rPr lang="en-US" dirty="0" smtClean="0"/>
              <a:t>The History OF CCTV</a:t>
            </a:r>
            <a:endParaRPr lang="en-US" dirty="0"/>
          </a:p>
        </p:txBody>
      </p:sp>
    </p:spTree>
    <p:extLst>
      <p:ext uri="{BB962C8B-B14F-4D97-AF65-F5344CB8AC3E}">
        <p14:creationId xmlns:p14="http://schemas.microsoft.com/office/powerpoint/2010/main" val="37498887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CCTV?</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lstStyle/>
          <a:p>
            <a:r>
              <a:rPr lang="en-US" dirty="0" smtClean="0"/>
              <a:t>Closed-circuit television (CCTV) – a television system in which the video signals are transmitted from one or more cameras to a specific location by cable to a restricted set of (limited) monitors.</a:t>
            </a:r>
          </a:p>
          <a:p>
            <a:pPr>
              <a:buFont typeface="Arial"/>
              <a:buChar char="•"/>
            </a:pPr>
            <a:r>
              <a:rPr lang="en-US" dirty="0" smtClean="0"/>
              <a:t>RG59 Siamese Cable</a:t>
            </a:r>
          </a:p>
          <a:p>
            <a:pPr>
              <a:buFont typeface="Arial"/>
              <a:buChar char="•"/>
            </a:pPr>
            <a:r>
              <a:rPr lang="en-US" dirty="0" smtClean="0"/>
              <a:t>BNC connection</a:t>
            </a:r>
          </a:p>
          <a:p>
            <a:pPr>
              <a:buFont typeface="Arial"/>
              <a:buChar char="•"/>
            </a:pPr>
            <a:r>
              <a:rPr lang="en-US" dirty="0" smtClean="0"/>
              <a:t>1 DVR channel</a:t>
            </a:r>
          </a:p>
          <a:p>
            <a:pPr>
              <a:buFont typeface="Arial"/>
              <a:buChar char="•"/>
            </a:pPr>
            <a:r>
              <a:rPr lang="en-US" dirty="0" smtClean="0"/>
              <a:t>BNC</a:t>
            </a:r>
          </a:p>
          <a:p>
            <a:pPr>
              <a:buFont typeface="Arial"/>
              <a:buChar char="•"/>
            </a:pPr>
            <a:r>
              <a:rPr lang="en-US" dirty="0" smtClean="0"/>
              <a:t>AVR</a:t>
            </a:r>
          </a:p>
          <a:p>
            <a:pPr>
              <a:buFont typeface="Arial"/>
              <a:buChar char="•"/>
            </a:pPr>
            <a:r>
              <a:rPr lang="en-US" dirty="0" smtClean="0"/>
              <a:t>Power Supply</a:t>
            </a:r>
          </a:p>
          <a:p>
            <a:pPr>
              <a:buFont typeface="Arial"/>
              <a:buChar char="•"/>
            </a:pPr>
            <a:endParaRPr lang="en-US" dirty="0" smtClean="0"/>
          </a:p>
          <a:p>
            <a:endParaRPr lang="en-US" dirty="0" smtClean="0"/>
          </a:p>
        </p:txBody>
      </p:sp>
      <p:pic>
        <p:nvPicPr>
          <p:cNvPr id="4" name="Picture 3" descr="Unknow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3034" y="2025446"/>
            <a:ext cx="3149600" cy="2578100"/>
          </a:xfrm>
          <a:prstGeom prst="rect">
            <a:avLst/>
          </a:prstGeom>
        </p:spPr>
      </p:pic>
    </p:spTree>
    <p:extLst>
      <p:ext uri="{BB962C8B-B14F-4D97-AF65-F5344CB8AC3E}">
        <p14:creationId xmlns:p14="http://schemas.microsoft.com/office/powerpoint/2010/main" val="23009558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of CCTV in Britain</a:t>
            </a:r>
            <a:endParaRPr lang="en-US" dirty="0"/>
          </a:p>
        </p:txBody>
      </p:sp>
      <p:sp>
        <p:nvSpPr>
          <p:cNvPr id="3" name="Vertical Text Placeholder 2"/>
          <p:cNvSpPr>
            <a:spLocks noGrp="1"/>
          </p:cNvSpPr>
          <p:nvPr>
            <p:ph type="body" orient="vert" idx="1"/>
          </p:nvPr>
        </p:nvSpPr>
        <p:spPr>
          <a:xfrm rot="16200000">
            <a:off x="2763993" y="-768778"/>
            <a:ext cx="3638878" cy="7520940"/>
          </a:xfrm>
        </p:spPr>
        <p:txBody>
          <a:bodyPr>
            <a:normAutofit/>
          </a:bodyPr>
          <a:lstStyle/>
          <a:p>
            <a:r>
              <a:rPr lang="en-US" dirty="0"/>
              <a:t>1913: </a:t>
            </a:r>
            <a:r>
              <a:rPr lang="en-US" dirty="0" smtClean="0"/>
              <a:t>Secretive </a:t>
            </a:r>
            <a:r>
              <a:rPr lang="en-US" dirty="0"/>
              <a:t>photography of imprisoned suffragettes begins.</a:t>
            </a:r>
          </a:p>
          <a:p>
            <a:r>
              <a:rPr lang="en-US" dirty="0"/>
              <a:t>1949: </a:t>
            </a:r>
            <a:r>
              <a:rPr lang="en-US" dirty="0" smtClean="0"/>
              <a:t>Publication </a:t>
            </a:r>
            <a:r>
              <a:rPr lang="en-US" dirty="0"/>
              <a:t>of George Orwell's 1984, which is set in London.</a:t>
            </a:r>
          </a:p>
          <a:p>
            <a:r>
              <a:rPr lang="en-US" dirty="0"/>
              <a:t>1960: Metropolitan Police use two temporary cameras in Trafalgar Square to monitor crowds attracted to the arrival of the Thai royal family.</a:t>
            </a:r>
          </a:p>
          <a:p>
            <a:r>
              <a:rPr lang="en-US" dirty="0"/>
              <a:t>5 November 1960: Metropolitan Police use two temporary cameras in Trafalgar Square to monitor "Guy Fawkes Day" activity.</a:t>
            </a:r>
          </a:p>
          <a:p>
            <a:r>
              <a:rPr lang="en-US" dirty="0"/>
              <a:t>1961: </a:t>
            </a:r>
            <a:r>
              <a:rPr lang="en-US" dirty="0" smtClean="0"/>
              <a:t>Installation </a:t>
            </a:r>
            <a:r>
              <a:rPr lang="en-US" dirty="0"/>
              <a:t>of video surveillance system at a London Transport train station.</a:t>
            </a:r>
          </a:p>
          <a:p>
            <a:r>
              <a:rPr lang="en-US" dirty="0"/>
              <a:t>1964: Liverpool police experiment with four covert CCTV cameras in the city's center.</a:t>
            </a:r>
          </a:p>
          <a:p>
            <a:r>
              <a:rPr lang="en-US" dirty="0">
                <a:solidFill>
                  <a:srgbClr val="FF0000"/>
                </a:solidFill>
              </a:rPr>
              <a:t>1965: British Railways </a:t>
            </a:r>
            <a:r>
              <a:rPr lang="en-US" dirty="0" smtClean="0">
                <a:solidFill>
                  <a:srgbClr val="FF0000"/>
                </a:solidFill>
              </a:rPr>
              <a:t>install </a:t>
            </a:r>
            <a:r>
              <a:rPr lang="en-US" dirty="0">
                <a:solidFill>
                  <a:srgbClr val="FF0000"/>
                </a:solidFill>
              </a:rPr>
              <a:t>cameras to watch tracks near Dagenham that had been vandalized</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869039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CCTV in Britain</a:t>
            </a:r>
          </a:p>
        </p:txBody>
      </p:sp>
      <p:sp>
        <p:nvSpPr>
          <p:cNvPr id="3" name="Content Placeholder 2"/>
          <p:cNvSpPr>
            <a:spLocks noGrp="1"/>
          </p:cNvSpPr>
          <p:nvPr>
            <p:ph idx="1"/>
          </p:nvPr>
        </p:nvSpPr>
        <p:spPr/>
        <p:txBody>
          <a:bodyPr>
            <a:normAutofit fontScale="92500" lnSpcReduction="20000"/>
          </a:bodyPr>
          <a:lstStyle/>
          <a:p>
            <a:r>
              <a:rPr lang="en-US" dirty="0"/>
              <a:t>1967: </a:t>
            </a:r>
            <a:r>
              <a:rPr lang="en-US" dirty="0" err="1"/>
              <a:t>Photoscan</a:t>
            </a:r>
            <a:r>
              <a:rPr lang="en-US" dirty="0"/>
              <a:t> (business) markets video surveillance systems to retail outlets as a means of deterring and catching shoplifters.</a:t>
            </a:r>
          </a:p>
          <a:p>
            <a:r>
              <a:rPr lang="en-US" dirty="0"/>
              <a:t>October 1968: Metropolitan Police use temporary cameras in Grosvenor Square to monitor </a:t>
            </a:r>
            <a:r>
              <a:rPr lang="en-US" dirty="0" smtClean="0"/>
              <a:t>anti-</a:t>
            </a:r>
            <a:r>
              <a:rPr lang="en-US" dirty="0"/>
              <a:t>Vietnam War demonstrators.</a:t>
            </a:r>
          </a:p>
          <a:p>
            <a:r>
              <a:rPr lang="en-US" dirty="0"/>
              <a:t>1969: Metropolitan Police install permanent cameras in Grosvenor Square, Whitehall and Parliament Square. Total number of cameras nationally: 67.</a:t>
            </a:r>
          </a:p>
          <a:p>
            <a:r>
              <a:rPr lang="en-US" dirty="0">
                <a:solidFill>
                  <a:srgbClr val="FF0000"/>
                </a:solidFill>
              </a:rPr>
              <a:t>1974: </a:t>
            </a:r>
            <a:r>
              <a:rPr lang="en-US" dirty="0" smtClean="0">
                <a:solidFill>
                  <a:srgbClr val="FF0000"/>
                </a:solidFill>
              </a:rPr>
              <a:t>Installation </a:t>
            </a:r>
            <a:r>
              <a:rPr lang="en-US" dirty="0">
                <a:solidFill>
                  <a:srgbClr val="FF0000"/>
                </a:solidFill>
              </a:rPr>
              <a:t>of video surveillance systems to monitor traffic on the major arterial roads in and through London.</a:t>
            </a:r>
          </a:p>
          <a:p>
            <a:r>
              <a:rPr lang="en-US" dirty="0">
                <a:solidFill>
                  <a:srgbClr val="FF0000"/>
                </a:solidFill>
              </a:rPr>
              <a:t>1975: </a:t>
            </a:r>
            <a:r>
              <a:rPr lang="en-US" dirty="0" smtClean="0">
                <a:solidFill>
                  <a:srgbClr val="FF0000"/>
                </a:solidFill>
              </a:rPr>
              <a:t>Installation </a:t>
            </a:r>
            <a:r>
              <a:rPr lang="en-US" dirty="0">
                <a:solidFill>
                  <a:srgbClr val="FF0000"/>
                </a:solidFill>
              </a:rPr>
              <a:t>of video surveillance system in four London Underground train stations.</a:t>
            </a:r>
          </a:p>
          <a:p>
            <a:r>
              <a:rPr lang="en-US" dirty="0"/>
              <a:t>1975: </a:t>
            </a:r>
            <a:r>
              <a:rPr lang="en-US" dirty="0" smtClean="0"/>
              <a:t>Use </a:t>
            </a:r>
            <a:r>
              <a:rPr lang="en-US" dirty="0"/>
              <a:t>of video surveillance systems at soccer matches begins.</a:t>
            </a:r>
          </a:p>
          <a:p>
            <a:r>
              <a:rPr lang="en-US" dirty="0"/>
              <a:t>1984: </a:t>
            </a:r>
            <a:r>
              <a:rPr lang="en-US" dirty="0" smtClean="0"/>
              <a:t>Installation </a:t>
            </a:r>
            <a:r>
              <a:rPr lang="en-US" dirty="0"/>
              <a:t>of surveillance cameras at major rallying points for public protest in central London. Picketers </a:t>
            </a:r>
            <a:r>
              <a:rPr lang="en-US" dirty="0" smtClean="0"/>
              <a:t>surveyed during </a:t>
            </a:r>
            <a:r>
              <a:rPr lang="en-US" dirty="0"/>
              <a:t>miners' strike.</a:t>
            </a:r>
          </a:p>
          <a:p>
            <a:r>
              <a:rPr lang="en-US" dirty="0">
                <a:solidFill>
                  <a:srgbClr val="FF0000"/>
                </a:solidFill>
              </a:rPr>
              <a:t>August 1985: </a:t>
            </a:r>
            <a:r>
              <a:rPr lang="en-US" dirty="0" smtClean="0">
                <a:solidFill>
                  <a:srgbClr val="FF0000"/>
                </a:solidFill>
              </a:rPr>
              <a:t>Installation </a:t>
            </a:r>
            <a:r>
              <a:rPr lang="en-US" dirty="0">
                <a:solidFill>
                  <a:srgbClr val="FF0000"/>
                </a:solidFill>
              </a:rPr>
              <a:t>of street-based video surveillance system in Bournemouth, a south coast seaside resort.</a:t>
            </a:r>
          </a:p>
          <a:p>
            <a:endParaRPr lang="en-US" dirty="0"/>
          </a:p>
        </p:txBody>
      </p:sp>
    </p:spTree>
    <p:extLst>
      <p:ext uri="{BB962C8B-B14F-4D97-AF65-F5344CB8AC3E}">
        <p14:creationId xmlns:p14="http://schemas.microsoft.com/office/powerpoint/2010/main" val="9073222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CCTV in Britain</a:t>
            </a:r>
          </a:p>
        </p:txBody>
      </p:sp>
      <p:sp>
        <p:nvSpPr>
          <p:cNvPr id="3" name="Content Placeholder 2"/>
          <p:cNvSpPr>
            <a:spLocks noGrp="1"/>
          </p:cNvSpPr>
          <p:nvPr>
            <p:ph idx="1"/>
          </p:nvPr>
        </p:nvSpPr>
        <p:spPr/>
        <p:txBody>
          <a:bodyPr>
            <a:normAutofit fontScale="85000" lnSpcReduction="20000"/>
          </a:bodyPr>
          <a:lstStyle/>
          <a:p>
            <a:r>
              <a:rPr lang="en-US" dirty="0"/>
              <a:t>1987: </a:t>
            </a:r>
            <a:r>
              <a:rPr lang="en-US" dirty="0" smtClean="0"/>
              <a:t>Use </a:t>
            </a:r>
            <a:r>
              <a:rPr lang="en-US" dirty="0"/>
              <a:t>of video surveillance systems at parking garages owned by local authorities begins.</a:t>
            </a:r>
          </a:p>
          <a:p>
            <a:r>
              <a:rPr lang="en-US" dirty="0"/>
              <a:t>1988: </a:t>
            </a:r>
            <a:r>
              <a:rPr lang="en-US" dirty="0" smtClean="0"/>
              <a:t>Installation </a:t>
            </a:r>
            <a:r>
              <a:rPr lang="en-US" dirty="0"/>
              <a:t>of video surveillance systems at "council estates" run by local authorities.</a:t>
            </a:r>
          </a:p>
          <a:p>
            <a:r>
              <a:rPr lang="en-US" dirty="0"/>
              <a:t>1989: </a:t>
            </a:r>
            <a:r>
              <a:rPr lang="en-US" dirty="0" smtClean="0"/>
              <a:t>Civil </a:t>
            </a:r>
            <a:r>
              <a:rPr lang="en-US" dirty="0"/>
              <a:t>rights group Liberty publishes Who's watching you? </a:t>
            </a:r>
            <a:r>
              <a:rPr lang="en-US" dirty="0" smtClean="0"/>
              <a:t>Video </a:t>
            </a:r>
            <a:r>
              <a:rPr lang="en-US" dirty="0"/>
              <a:t>surveillance in public places.</a:t>
            </a:r>
          </a:p>
          <a:p>
            <a:r>
              <a:rPr lang="en-US" dirty="0">
                <a:solidFill>
                  <a:srgbClr val="FF0000"/>
                </a:solidFill>
              </a:rPr>
              <a:t>1992: </a:t>
            </a:r>
            <a:r>
              <a:rPr lang="en-US" dirty="0" smtClean="0">
                <a:solidFill>
                  <a:srgbClr val="FF0000"/>
                </a:solidFill>
              </a:rPr>
              <a:t>Installation </a:t>
            </a:r>
            <a:r>
              <a:rPr lang="en-US" dirty="0">
                <a:solidFill>
                  <a:srgbClr val="FF0000"/>
                </a:solidFill>
              </a:rPr>
              <a:t>of street-based video surveillance system in Newcastle (a major northern city). The system in Newcastle is closed-circuit television (CCTV) that uses microwaves (an open circuit) to link to the city's main police station.</a:t>
            </a:r>
          </a:p>
          <a:p>
            <a:r>
              <a:rPr lang="en-US" dirty="0">
                <a:solidFill>
                  <a:srgbClr val="FF0000"/>
                </a:solidFill>
              </a:rPr>
              <a:t>1992: </a:t>
            </a:r>
            <a:r>
              <a:rPr lang="en-US" dirty="0" smtClean="0">
                <a:solidFill>
                  <a:srgbClr val="FF0000"/>
                </a:solidFill>
              </a:rPr>
              <a:t>Use </a:t>
            </a:r>
            <a:r>
              <a:rPr lang="en-US" dirty="0">
                <a:solidFill>
                  <a:srgbClr val="FF0000"/>
                </a:solidFill>
              </a:rPr>
              <a:t>of speed cameras and red-light enforcement cameras on the national road network begins.</a:t>
            </a:r>
          </a:p>
          <a:p>
            <a:r>
              <a:rPr lang="en-US" dirty="0"/>
              <a:t>August 1993: </a:t>
            </a:r>
            <a:r>
              <a:rPr lang="en-US" dirty="0" smtClean="0"/>
              <a:t>Bombing </a:t>
            </a:r>
            <a:r>
              <a:rPr lang="en-US" dirty="0"/>
              <a:t>of </a:t>
            </a:r>
            <a:r>
              <a:rPr lang="en-US" dirty="0" smtClean="0"/>
              <a:t>Bishops gate </a:t>
            </a:r>
            <a:r>
              <a:rPr lang="en-US" dirty="0"/>
              <a:t>in London by the IRA leads to the construction of the "Ring of Steel" around the City (London financial district). Measures include street-based surveillance cameras.</a:t>
            </a:r>
          </a:p>
          <a:p>
            <a:r>
              <a:rPr lang="en-US" dirty="0"/>
              <a:t>1994: </a:t>
            </a:r>
            <a:r>
              <a:rPr lang="en-US" dirty="0" smtClean="0"/>
              <a:t>Central </a:t>
            </a:r>
            <a:r>
              <a:rPr lang="en-US" dirty="0"/>
              <a:t>government </a:t>
            </a:r>
            <a:r>
              <a:rPr lang="en-US" dirty="0" smtClean="0"/>
              <a:t>(Home </a:t>
            </a:r>
            <a:r>
              <a:rPr lang="en-US" dirty="0"/>
              <a:t>Office) publishes CCTV: Looking Out for You. Prime Minister John Major states: "I have no doubt we will hear some protest about a threat to civil liberties. Well, I have no sympathy whatsoever for so-called liberties of that kind." Between 1994 and 1997, the Home Office spends a total of 38 million </a:t>
            </a:r>
            <a:r>
              <a:rPr lang="en-US" dirty="0" smtClean="0"/>
              <a:t>pounds ($59,470,266) </a:t>
            </a:r>
            <a:r>
              <a:rPr lang="en-US" dirty="0"/>
              <a:t>of CCTV schemes.</a:t>
            </a:r>
          </a:p>
          <a:p>
            <a:endParaRPr lang="en-US" dirty="0"/>
          </a:p>
        </p:txBody>
      </p:sp>
    </p:spTree>
    <p:extLst>
      <p:ext uri="{BB962C8B-B14F-4D97-AF65-F5344CB8AC3E}">
        <p14:creationId xmlns:p14="http://schemas.microsoft.com/office/powerpoint/2010/main" val="155648719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rot="16200000">
            <a:off x="2825566" y="-707205"/>
            <a:ext cx="3515731" cy="7520940"/>
          </a:xfrm>
        </p:spPr>
        <p:txBody>
          <a:bodyPr>
            <a:normAutofit fontScale="70000" lnSpcReduction="20000"/>
          </a:bodyPr>
          <a:lstStyle/>
          <a:p>
            <a:r>
              <a:rPr lang="en-US" dirty="0" smtClean="0"/>
              <a:t>Protection of Freedoms Act Section 29 – Statutory Consultation over the Surveillance Camera Code of Practice. Operation on impact and regulations including the code of practice. </a:t>
            </a:r>
          </a:p>
          <a:p>
            <a:pPr>
              <a:buFont typeface="+mj-lt"/>
              <a:buAutoNum type="arabicPeriod"/>
            </a:pPr>
            <a:r>
              <a:rPr lang="en-US" dirty="0" smtClean="0"/>
              <a:t>Provide clarity over purpose and scope, particularly in defining surveillance camera systems, public place, overt use and privacy.</a:t>
            </a:r>
          </a:p>
          <a:p>
            <a:pPr>
              <a:buFont typeface="+mj-lt"/>
              <a:buAutoNum type="arabicPeriod"/>
            </a:pPr>
            <a:r>
              <a:rPr lang="en-US" dirty="0" smtClean="0"/>
              <a:t>Be easily understood by both the public and system operators alike.</a:t>
            </a:r>
          </a:p>
          <a:p>
            <a:pPr>
              <a:buFont typeface="+mj-lt"/>
              <a:buAutoNum type="arabicPeriod"/>
            </a:pPr>
            <a:r>
              <a:rPr lang="en-US" dirty="0" smtClean="0"/>
              <a:t>Ensure system operators are transparent and proportionate in balancing privacy and security considerations in any systems deployment, and they regularly review if the system meets its </a:t>
            </a:r>
            <a:r>
              <a:rPr lang="en-US" dirty="0" smtClean="0">
                <a:solidFill>
                  <a:srgbClr val="FF0000"/>
                </a:solidFill>
              </a:rPr>
              <a:t>stated purpose</a:t>
            </a:r>
            <a:r>
              <a:rPr lang="en-US" dirty="0" smtClean="0"/>
              <a:t>.</a:t>
            </a:r>
          </a:p>
          <a:p>
            <a:pPr>
              <a:buFont typeface="+mj-lt"/>
              <a:buAutoNum type="arabicPeriod"/>
            </a:pPr>
            <a:r>
              <a:rPr lang="en-US" dirty="0" smtClean="0"/>
              <a:t>Improve effectiveness of surveillance camera systems in providing better quality and more accessible images for use in the criminal justice system.</a:t>
            </a:r>
          </a:p>
          <a:p>
            <a:pPr>
              <a:buFont typeface="+mj-lt"/>
              <a:buAutoNum type="arabicPeriod"/>
            </a:pPr>
            <a:r>
              <a:rPr lang="en-US" dirty="0" smtClean="0"/>
              <a:t>Enable the management of public safety (including the investigation and detection of crime).</a:t>
            </a:r>
          </a:p>
          <a:p>
            <a:pPr>
              <a:buFont typeface="+mj-lt"/>
              <a:buAutoNum type="arabicPeriod"/>
            </a:pPr>
            <a:r>
              <a:rPr lang="en-US" dirty="0" smtClean="0"/>
              <a:t>Further help ensure compliance with other legislation affecting the use of surveillance cameras systems, such as the Human Rights Act 1998, the Data Protection Act 1998 and the Regulation of Investigatory Powers Act 2000, with no contradictions or inconsistencies and minimal gaps or overlaps.</a:t>
            </a:r>
          </a:p>
          <a:p>
            <a:pPr>
              <a:buFont typeface="+mj-lt"/>
              <a:buAutoNum type="arabicPeriod"/>
            </a:pPr>
            <a:r>
              <a:rPr lang="en-US" dirty="0" smtClean="0"/>
              <a:t>Follow better regulation principles, introducing minimal bureaucracy and regulatory burdens.</a:t>
            </a:r>
          </a:p>
          <a:p>
            <a:pPr>
              <a:buAutoNum type="arabicPeriod" startAt="8"/>
            </a:pPr>
            <a:r>
              <a:rPr lang="en-US" dirty="0"/>
              <a:t>Include sufficient flexibility to respond to developments in technology and occupational standards.</a:t>
            </a:r>
          </a:p>
          <a:p>
            <a:pPr>
              <a:buAutoNum type="arabicPeriod" startAt="8"/>
            </a:pPr>
            <a:r>
              <a:rPr lang="en-US" dirty="0"/>
              <a:t>Be capable of differentiating between different purposes of surveillance camera system.</a:t>
            </a:r>
          </a:p>
          <a:p>
            <a:pPr>
              <a:buAutoNum type="arabicPeriod" startAt="8"/>
            </a:pPr>
            <a:r>
              <a:rPr lang="en-US" dirty="0"/>
              <a:t>Secure </a:t>
            </a:r>
            <a:r>
              <a:rPr lang="en-US" dirty="0">
                <a:solidFill>
                  <a:srgbClr val="FF0000"/>
                </a:solidFill>
              </a:rPr>
              <a:t>widespread voluntary adoption </a:t>
            </a:r>
            <a:r>
              <a:rPr lang="en-US" dirty="0"/>
              <a:t>by system operators</a:t>
            </a:r>
            <a:r>
              <a:rPr lang="en-US" dirty="0" smtClean="0"/>
              <a:t>.</a:t>
            </a:r>
            <a:endParaRPr lang="en-US" dirty="0"/>
          </a:p>
        </p:txBody>
      </p:sp>
      <p:pic>
        <p:nvPicPr>
          <p:cNvPr id="4" name="Picture 3" descr="Screen Shot 2014-11-28 at 2.2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2" y="0"/>
            <a:ext cx="2730500" cy="1295400"/>
          </a:xfrm>
          <a:prstGeom prst="rect">
            <a:avLst/>
          </a:prstGeom>
        </p:spPr>
      </p:pic>
    </p:spTree>
    <p:extLst>
      <p:ext uri="{BB962C8B-B14F-4D97-AF65-F5344CB8AC3E}">
        <p14:creationId xmlns:p14="http://schemas.microsoft.com/office/powerpoint/2010/main" val="3319927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6068</TotalTime>
  <Words>2718</Words>
  <Application>Microsoft Macintosh PowerPoint</Application>
  <PresentationFormat>On-screen Show (4:3)</PresentationFormat>
  <Paragraphs>228</Paragraphs>
  <Slides>37</Slides>
  <Notes>0</Notes>
  <HiddenSlides>0</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Angles</vt:lpstr>
      <vt:lpstr>Electronic Surveillance in the modern world</vt:lpstr>
      <vt:lpstr>PowerPoint Presentation</vt:lpstr>
      <vt:lpstr>Henry Porter</vt:lpstr>
      <vt:lpstr>Abstract</vt:lpstr>
      <vt:lpstr>What is CCTV?</vt:lpstr>
      <vt:lpstr>Brief History of CCTV in Britain</vt:lpstr>
      <vt:lpstr>Brief History of CCTV in Britain</vt:lpstr>
      <vt:lpstr>Brief History of CCTV in Britain</vt:lpstr>
      <vt:lpstr>PowerPoint Presentation</vt:lpstr>
      <vt:lpstr>British Transport Police </vt:lpstr>
      <vt:lpstr>Civil Nuclear Constabulary  </vt:lpstr>
      <vt:lpstr>Ministry of Defence Police </vt:lpstr>
      <vt:lpstr>Serious Organised Crime Agency</vt:lpstr>
      <vt:lpstr>PowerPoint Presentation</vt:lpstr>
      <vt:lpstr>PowerPoint Presentation</vt:lpstr>
      <vt:lpstr>PowerPoint Presentation</vt:lpstr>
      <vt:lpstr>PowerPoint Presentation</vt:lpstr>
      <vt:lpstr>PowerPoint Presentation</vt:lpstr>
      <vt:lpstr>NDNAD</vt:lpstr>
      <vt:lpstr>Streets</vt:lpstr>
      <vt:lpstr>Police Force</vt:lpstr>
      <vt:lpstr>Streets</vt:lpstr>
      <vt:lpstr>airports</vt:lpstr>
      <vt:lpstr>Airports in England</vt:lpstr>
      <vt:lpstr>Heathrow International Airport</vt:lpstr>
      <vt:lpstr>2007 Glasgow Failed Bombing</vt:lpstr>
      <vt:lpstr>Roads &amp; Highways</vt:lpstr>
      <vt:lpstr>ANPr </vt:lpstr>
      <vt:lpstr>*M1</vt:lpstr>
      <vt:lpstr>ANPR interceptors </vt:lpstr>
      <vt:lpstr>Roads</vt:lpstr>
      <vt:lpstr>Julian Blazeby</vt:lpstr>
      <vt:lpstr>Ashleigh Hall</vt:lpstr>
      <vt:lpstr>Sean Toombs</vt:lpstr>
      <vt:lpstr>Metro/trans underground</vt:lpstr>
      <vt:lpstr>Underground</vt:lpstr>
      <vt:lpstr>Sources (2 are from the same guy)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Surveillance in the modern world</dc:title>
  <dc:creator>Jacob Aylward</dc:creator>
  <cp:lastModifiedBy>Jacob Aylward</cp:lastModifiedBy>
  <cp:revision>48</cp:revision>
  <dcterms:created xsi:type="dcterms:W3CDTF">2014-11-27T16:18:03Z</dcterms:created>
  <dcterms:modified xsi:type="dcterms:W3CDTF">2014-12-02T17:54:56Z</dcterms:modified>
</cp:coreProperties>
</file>